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Canva Sans Bold" charset="1" panose="020B0803030501040103"/>
      <p:regular r:id="rId24"/>
    </p:embeddedFont>
    <p:embeddedFont>
      <p:font typeface="Canva Sans" charset="1" panose="020B0503030501040103"/>
      <p:regular r:id="rId25"/>
    </p:embeddedFont>
    <p:embeddedFont>
      <p:font typeface="Telegraf Bold" charset="1" panose="00000800000000000000"/>
      <p:regular r:id="rId26"/>
    </p:embeddedFont>
    <p:embeddedFont>
      <p:font typeface="TT Hoves Bold" charset="1" panose="02000003020000060003"/>
      <p:regular r:id="rId27"/>
    </p:embeddedFont>
    <p:embeddedFont>
      <p:font typeface="Telegraf" charset="1" panose="000005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9.png" Type="http://schemas.openxmlformats.org/officeDocument/2006/relationships/image"/><Relationship Id="rId5" Target="../embeddings/oleObject2.bin" Type="http://schemas.openxmlformats.org/officeDocument/2006/relationships/oleObjec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10.png" Type="http://schemas.openxmlformats.org/officeDocument/2006/relationships/image"/><Relationship Id="rId5" Target="../embeddings/oleObject3.bin" Type="http://schemas.openxmlformats.org/officeDocument/2006/relationships/oleObjec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11.png" Type="http://schemas.openxmlformats.org/officeDocument/2006/relationships/image"/><Relationship Id="rId5" Target="../embeddings/oleObject4.bin" Type="http://schemas.openxmlformats.org/officeDocument/2006/relationships/oleObjec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12.png" Type="http://schemas.openxmlformats.org/officeDocument/2006/relationships/image"/><Relationship Id="rId5" Target="../embeddings/oleObject5.bin" Type="http://schemas.openxmlformats.org/officeDocument/2006/relationships/oleObjec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embeddings/oleObject6.bin" Type="http://schemas.openxmlformats.org/officeDocument/2006/relationships/oleObjec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embeddings/oleObject1.bin" Type="http://schemas.openxmlformats.org/officeDocument/2006/relationships/oleObjec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true" rot="0">
            <a:off x="-641393" y="-1165054"/>
            <a:ext cx="6732105" cy="4030848"/>
          </a:xfrm>
          <a:custGeom>
            <a:avLst/>
            <a:gdLst/>
            <a:ahLst/>
            <a:cxnLst/>
            <a:rect r="r" b="b" t="t" l="l"/>
            <a:pathLst>
              <a:path h="4030848" w="6732105">
                <a:moveTo>
                  <a:pt x="0" y="4030848"/>
                </a:moveTo>
                <a:lnTo>
                  <a:pt x="6732105" y="4030848"/>
                </a:lnTo>
                <a:lnTo>
                  <a:pt x="6732105" y="0"/>
                </a:lnTo>
                <a:lnTo>
                  <a:pt x="0" y="0"/>
                </a:lnTo>
                <a:lnTo>
                  <a:pt x="0" y="4030848"/>
                </a:lnTo>
                <a:close/>
              </a:path>
            </a:pathLst>
          </a:custGeom>
          <a:blipFill>
            <a:blip r:embed="rId2"/>
            <a:stretch>
              <a:fillRect l="0" t="0" r="0" b="0"/>
            </a:stretch>
          </a:blipFill>
        </p:spPr>
      </p:sp>
      <p:sp>
        <p:nvSpPr>
          <p:cNvPr name="Freeform 3" id="3"/>
          <p:cNvSpPr/>
          <p:nvPr/>
        </p:nvSpPr>
        <p:spPr>
          <a:xfrm flipH="false" flipV="false" rot="0">
            <a:off x="13983746" y="1769334"/>
            <a:ext cx="3453270" cy="3750546"/>
          </a:xfrm>
          <a:custGeom>
            <a:avLst/>
            <a:gdLst/>
            <a:ahLst/>
            <a:cxnLst/>
            <a:rect r="r" b="b" t="t" l="l"/>
            <a:pathLst>
              <a:path h="3750546" w="3453270">
                <a:moveTo>
                  <a:pt x="0" y="0"/>
                </a:moveTo>
                <a:lnTo>
                  <a:pt x="3453270" y="0"/>
                </a:lnTo>
                <a:lnTo>
                  <a:pt x="3453270" y="3750546"/>
                </a:lnTo>
                <a:lnTo>
                  <a:pt x="0" y="3750546"/>
                </a:lnTo>
                <a:lnTo>
                  <a:pt x="0" y="0"/>
                </a:lnTo>
                <a:close/>
              </a:path>
            </a:pathLst>
          </a:custGeom>
          <a:blipFill>
            <a:blip r:embed="rId3"/>
            <a:stretch>
              <a:fillRect l="0" t="0" r="0" b="-1765"/>
            </a:stretch>
          </a:blipFill>
        </p:spPr>
      </p:sp>
      <p:sp>
        <p:nvSpPr>
          <p:cNvPr name="TextBox 4" id="4"/>
          <p:cNvSpPr txBox="true"/>
          <p:nvPr/>
        </p:nvSpPr>
        <p:spPr>
          <a:xfrm rot="0">
            <a:off x="1875060" y="614470"/>
            <a:ext cx="12793017" cy="3511550"/>
          </a:xfrm>
          <a:prstGeom prst="rect">
            <a:avLst/>
          </a:prstGeom>
        </p:spPr>
        <p:txBody>
          <a:bodyPr anchor="t" rtlCol="false" tIns="0" lIns="0" bIns="0" rIns="0">
            <a:spAutoFit/>
          </a:bodyPr>
          <a:lstStyle/>
          <a:p>
            <a:pPr algn="ctr">
              <a:lnSpc>
                <a:spcPts val="6999"/>
              </a:lnSpc>
              <a:spcBef>
                <a:spcPct val="0"/>
              </a:spcBef>
            </a:pPr>
            <a:r>
              <a:rPr lang="en-US" b="true" sz="4999" spc="249">
                <a:solidFill>
                  <a:srgbClr val="000000"/>
                </a:solidFill>
                <a:latin typeface="Canva Sans Bold"/>
                <a:ea typeface="Canva Sans Bold"/>
                <a:cs typeface="Canva Sans Bold"/>
                <a:sym typeface="Canva Sans Bold"/>
              </a:rPr>
              <a:t>DEGRADATION OF ROCK JOINT ROUGHNESS AND ITS QUANTIFICATION</a:t>
            </a:r>
          </a:p>
          <a:p>
            <a:pPr algn="ctr">
              <a:lnSpc>
                <a:spcPts val="6999"/>
              </a:lnSpc>
              <a:spcBef>
                <a:spcPct val="0"/>
              </a:spcBef>
            </a:pPr>
          </a:p>
        </p:txBody>
      </p:sp>
      <p:sp>
        <p:nvSpPr>
          <p:cNvPr name="TextBox 5" id="5"/>
          <p:cNvSpPr txBox="true"/>
          <p:nvPr/>
        </p:nvSpPr>
        <p:spPr>
          <a:xfrm rot="0">
            <a:off x="4295630" y="3661200"/>
            <a:ext cx="5313435" cy="464820"/>
          </a:xfrm>
          <a:prstGeom prst="rect">
            <a:avLst/>
          </a:prstGeom>
        </p:spPr>
        <p:txBody>
          <a:bodyPr anchor="t" rtlCol="false" tIns="0" lIns="0" bIns="0" rIns="0">
            <a:spAutoFit/>
          </a:bodyPr>
          <a:lstStyle/>
          <a:p>
            <a:pPr algn="just">
              <a:lnSpc>
                <a:spcPts val="3779"/>
              </a:lnSpc>
              <a:spcBef>
                <a:spcPct val="0"/>
              </a:spcBef>
            </a:pPr>
            <a:r>
              <a:rPr lang="en-US" sz="2699" spc="134">
                <a:solidFill>
                  <a:srgbClr val="000000"/>
                </a:solidFill>
                <a:latin typeface="Canva Sans"/>
                <a:ea typeface="Canva Sans"/>
                <a:cs typeface="Canva Sans"/>
                <a:sym typeface="Canva Sans"/>
              </a:rPr>
              <a:t>Presented By:</a:t>
            </a:r>
          </a:p>
        </p:txBody>
      </p:sp>
      <p:sp>
        <p:nvSpPr>
          <p:cNvPr name="TextBox 6" id="6"/>
          <p:cNvSpPr txBox="true"/>
          <p:nvPr/>
        </p:nvSpPr>
        <p:spPr>
          <a:xfrm rot="0">
            <a:off x="4295630" y="4630845"/>
            <a:ext cx="9906808" cy="2892632"/>
          </a:xfrm>
          <a:prstGeom prst="rect">
            <a:avLst/>
          </a:prstGeom>
        </p:spPr>
        <p:txBody>
          <a:bodyPr anchor="t" rtlCol="false" tIns="0" lIns="0" bIns="0" rIns="0">
            <a:spAutoFit/>
          </a:bodyPr>
          <a:lstStyle/>
          <a:p>
            <a:pPr algn="l">
              <a:lnSpc>
                <a:spcPts val="4666"/>
              </a:lnSpc>
            </a:pPr>
            <a:r>
              <a:rPr lang="en-US" b="true" sz="3333" spc="166">
                <a:solidFill>
                  <a:srgbClr val="000000"/>
                </a:solidFill>
                <a:latin typeface="Canva Sans Bold"/>
                <a:ea typeface="Canva Sans Bold"/>
                <a:cs typeface="Canva Sans Bold"/>
                <a:sym typeface="Canva Sans Bold"/>
              </a:rPr>
              <a:t>Harsh Khurdi (2022CEB1009)</a:t>
            </a:r>
          </a:p>
          <a:p>
            <a:pPr algn="l">
              <a:lnSpc>
                <a:spcPts val="4666"/>
              </a:lnSpc>
            </a:pPr>
            <a:r>
              <a:rPr lang="en-US" b="true" sz="3333" spc="166">
                <a:solidFill>
                  <a:srgbClr val="000000"/>
                </a:solidFill>
                <a:latin typeface="Canva Sans Bold"/>
                <a:ea typeface="Canva Sans Bold"/>
                <a:cs typeface="Canva Sans Bold"/>
                <a:sym typeface="Canva Sans Bold"/>
              </a:rPr>
              <a:t>Kirti Kumar Meena(2022CEB1014)</a:t>
            </a:r>
          </a:p>
          <a:p>
            <a:pPr algn="l">
              <a:lnSpc>
                <a:spcPts val="4666"/>
              </a:lnSpc>
            </a:pPr>
            <a:r>
              <a:rPr lang="en-US" b="true" sz="3333" spc="166">
                <a:solidFill>
                  <a:srgbClr val="000000"/>
                </a:solidFill>
                <a:latin typeface="Canva Sans Bold"/>
                <a:ea typeface="Canva Sans Bold"/>
                <a:cs typeface="Canva Sans Bold"/>
                <a:sym typeface="Canva Sans Bold"/>
              </a:rPr>
              <a:t>Mankaran Singh(2022CEB1015)</a:t>
            </a:r>
          </a:p>
          <a:p>
            <a:pPr algn="l">
              <a:lnSpc>
                <a:spcPts val="4666"/>
              </a:lnSpc>
            </a:pPr>
            <a:r>
              <a:rPr lang="en-US" b="true" sz="3333" spc="166">
                <a:solidFill>
                  <a:srgbClr val="000000"/>
                </a:solidFill>
                <a:latin typeface="Canva Sans Bold"/>
                <a:ea typeface="Canva Sans Bold"/>
                <a:cs typeface="Canva Sans Bold"/>
                <a:sym typeface="Canva Sans Bold"/>
              </a:rPr>
              <a:t>Pratibha Meena(2022CEB1021)</a:t>
            </a:r>
          </a:p>
          <a:p>
            <a:pPr algn="l">
              <a:lnSpc>
                <a:spcPts val="4666"/>
              </a:lnSpc>
              <a:spcBef>
                <a:spcPct val="0"/>
              </a:spcBef>
            </a:pPr>
          </a:p>
        </p:txBody>
      </p:sp>
      <p:sp>
        <p:nvSpPr>
          <p:cNvPr name="TextBox 7" id="7"/>
          <p:cNvSpPr txBox="true"/>
          <p:nvPr/>
        </p:nvSpPr>
        <p:spPr>
          <a:xfrm rot="0">
            <a:off x="4295630" y="7792129"/>
            <a:ext cx="9476410" cy="1212742"/>
          </a:xfrm>
          <a:prstGeom prst="rect">
            <a:avLst/>
          </a:prstGeom>
        </p:spPr>
        <p:txBody>
          <a:bodyPr anchor="t" rtlCol="false" tIns="0" lIns="0" bIns="0" rIns="0">
            <a:spAutoFit/>
          </a:bodyPr>
          <a:lstStyle/>
          <a:p>
            <a:pPr algn="ctr">
              <a:lnSpc>
                <a:spcPts val="4910"/>
              </a:lnSpc>
            </a:pPr>
            <a:r>
              <a:rPr lang="en-US" sz="3507">
                <a:solidFill>
                  <a:srgbClr val="000000"/>
                </a:solidFill>
                <a:latin typeface="Canva Sans"/>
                <a:ea typeface="Canva Sans"/>
                <a:cs typeface="Canva Sans"/>
                <a:sym typeface="Canva Sans"/>
              </a:rPr>
              <a:t>Under the supervision of </a:t>
            </a:r>
          </a:p>
          <a:p>
            <a:pPr algn="ctr">
              <a:lnSpc>
                <a:spcPts val="4910"/>
              </a:lnSpc>
            </a:pPr>
            <a:r>
              <a:rPr lang="en-US" b="true" sz="3507">
                <a:solidFill>
                  <a:srgbClr val="000000"/>
                </a:solidFill>
                <a:latin typeface="Canva Sans Bold"/>
                <a:ea typeface="Canva Sans Bold"/>
                <a:cs typeface="Canva Sans Bold"/>
                <a:sym typeface="Canva Sans Bold"/>
              </a:rPr>
              <a:t>Dr. Resmi Sebastian</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1565348">
            <a:off x="-1362223" y="-2212276"/>
            <a:ext cx="10441422" cy="4424552"/>
          </a:xfrm>
          <a:custGeom>
            <a:avLst/>
            <a:gdLst/>
            <a:ahLst/>
            <a:cxnLst/>
            <a:rect r="r" b="b" t="t" l="l"/>
            <a:pathLst>
              <a:path h="4424552" w="10441422">
                <a:moveTo>
                  <a:pt x="10441421" y="0"/>
                </a:moveTo>
                <a:lnTo>
                  <a:pt x="0" y="0"/>
                </a:lnTo>
                <a:lnTo>
                  <a:pt x="0" y="4424552"/>
                </a:lnTo>
                <a:lnTo>
                  <a:pt x="10441421" y="4424552"/>
                </a:lnTo>
                <a:lnTo>
                  <a:pt x="10441421" y="0"/>
                </a:lnTo>
                <a:close/>
              </a:path>
            </a:pathLst>
          </a:custGeom>
          <a:blipFill>
            <a:blip r:embed="rId2"/>
            <a:stretch>
              <a:fillRect l="0" t="0" r="0" b="0"/>
            </a:stretch>
          </a:blipFill>
        </p:spPr>
      </p:sp>
      <p:sp>
        <p:nvSpPr>
          <p:cNvPr name="Freeform 3" id="3"/>
          <p:cNvSpPr/>
          <p:nvPr/>
        </p:nvSpPr>
        <p:spPr>
          <a:xfrm flipH="false" flipV="false" rot="8250927">
            <a:off x="5486162" y="7645079"/>
            <a:ext cx="7735476" cy="4631616"/>
          </a:xfrm>
          <a:custGeom>
            <a:avLst/>
            <a:gdLst/>
            <a:ahLst/>
            <a:cxnLst/>
            <a:rect r="r" b="b" t="t" l="l"/>
            <a:pathLst>
              <a:path h="4631616" w="7735476">
                <a:moveTo>
                  <a:pt x="0" y="0"/>
                </a:moveTo>
                <a:lnTo>
                  <a:pt x="7735475" y="0"/>
                </a:lnTo>
                <a:lnTo>
                  <a:pt x="7735475" y="4631616"/>
                </a:lnTo>
                <a:lnTo>
                  <a:pt x="0" y="4631616"/>
                </a:lnTo>
                <a:lnTo>
                  <a:pt x="0" y="0"/>
                </a:lnTo>
                <a:close/>
              </a:path>
            </a:pathLst>
          </a:custGeom>
          <a:blipFill>
            <a:blip r:embed="rId3"/>
            <a:stretch>
              <a:fillRect l="0" t="0" r="0" b="0"/>
            </a:stretch>
          </a:blipFill>
        </p:spPr>
      </p:sp>
      <p:grpSp>
        <p:nvGrpSpPr>
          <p:cNvPr name="Group 4" id="4"/>
          <p:cNvGrpSpPr/>
          <p:nvPr/>
        </p:nvGrpSpPr>
        <p:grpSpPr>
          <a:xfrm rot="0">
            <a:off x="17259300" y="-1208887"/>
            <a:ext cx="3945709" cy="14138330"/>
            <a:chOff x="0" y="0"/>
            <a:chExt cx="1039199" cy="3723675"/>
          </a:xfrm>
        </p:grpSpPr>
        <p:sp>
          <p:nvSpPr>
            <p:cNvPr name="Freeform 5" id="5"/>
            <p:cNvSpPr/>
            <p:nvPr/>
          </p:nvSpPr>
          <p:spPr>
            <a:xfrm flipH="false" flipV="false" rot="0">
              <a:off x="0" y="0"/>
              <a:ext cx="1039199" cy="3723675"/>
            </a:xfrm>
            <a:custGeom>
              <a:avLst/>
              <a:gdLst/>
              <a:ahLst/>
              <a:cxnLst/>
              <a:rect r="r" b="b" t="t" l="l"/>
              <a:pathLst>
                <a:path h="3723675" w="1039199">
                  <a:moveTo>
                    <a:pt x="0" y="0"/>
                  </a:moveTo>
                  <a:lnTo>
                    <a:pt x="1039199" y="0"/>
                  </a:lnTo>
                  <a:lnTo>
                    <a:pt x="1039199" y="3723675"/>
                  </a:lnTo>
                  <a:lnTo>
                    <a:pt x="0" y="3723675"/>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1039199" cy="3780825"/>
            </a:xfrm>
            <a:prstGeom prst="rect">
              <a:avLst/>
            </a:prstGeom>
          </p:spPr>
          <p:txBody>
            <a:bodyPr anchor="ctr" rtlCol="false" tIns="50800" lIns="50800" bIns="50800" rIns="50800"/>
            <a:lstStyle/>
            <a:p>
              <a:pPr algn="ctr">
                <a:lnSpc>
                  <a:spcPts val="3639"/>
                </a:lnSpc>
              </a:pPr>
            </a:p>
          </p:txBody>
        </p:sp>
      </p:grpSp>
      <p:graphicFrame>
        <p:nvGraphicFramePr>
          <p:cNvPr name="Object 7" id="7"/>
          <p:cNvGraphicFramePr/>
          <p:nvPr/>
        </p:nvGraphicFramePr>
        <p:xfrm>
          <a:off x="8516228" y="2413000"/>
          <a:ext cx="5657850" cy="3771900"/>
        </p:xfrm>
        <a:graphic>
          <a:graphicData uri="http://schemas.openxmlformats.org/presentationml/2006/ole">
            <p:oleObj imgW="6781800" imgH="49022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
        <p:nvSpPr>
          <p:cNvPr name="TextBox 8" id="8"/>
          <p:cNvSpPr txBox="true"/>
          <p:nvPr/>
        </p:nvSpPr>
        <p:spPr>
          <a:xfrm rot="0">
            <a:off x="1550110" y="981075"/>
            <a:ext cx="6367264" cy="3168650"/>
          </a:xfrm>
          <a:prstGeom prst="rect">
            <a:avLst/>
          </a:prstGeom>
        </p:spPr>
        <p:txBody>
          <a:bodyPr anchor="t" rtlCol="false" tIns="0" lIns="0" bIns="0" rIns="0">
            <a:spAutoFit/>
          </a:bodyPr>
          <a:lstStyle/>
          <a:p>
            <a:pPr algn="l">
              <a:lnSpc>
                <a:spcPts val="2800"/>
              </a:lnSpc>
            </a:pPr>
            <a:r>
              <a:rPr lang="en-US" sz="2000" spc="100" b="true">
                <a:solidFill>
                  <a:srgbClr val="000000"/>
                </a:solidFill>
                <a:latin typeface="Canva Sans Bold"/>
                <a:ea typeface="Canva Sans Bold"/>
                <a:cs typeface="Canva Sans Bold"/>
                <a:sym typeface="Canva Sans Bold"/>
              </a:rPr>
              <a:t>1.2</a:t>
            </a:r>
            <a:r>
              <a:rPr lang="en-US" b="true" sz="2000" spc="100">
                <a:solidFill>
                  <a:srgbClr val="000000"/>
                </a:solidFill>
                <a:latin typeface="Canva Sans Bold"/>
                <a:ea typeface="Canva Sans Bold"/>
                <a:cs typeface="Canva Sans Bold"/>
                <a:sym typeface="Canva Sans Bold"/>
              </a:rPr>
              <a:t>. ROUGHNESS ANALYSIS (JRC CALCULATION)</a:t>
            </a:r>
          </a:p>
          <a:p>
            <a:pPr algn="l">
              <a:lnSpc>
                <a:spcPts val="2800"/>
              </a:lnSpc>
            </a:pPr>
          </a:p>
          <a:p>
            <a:pPr algn="l">
              <a:lnSpc>
                <a:spcPts val="2800"/>
              </a:lnSpc>
            </a:pPr>
            <a:r>
              <a:rPr lang="en-US" sz="2000" spc="100">
                <a:solidFill>
                  <a:srgbClr val="000000"/>
                </a:solidFill>
                <a:latin typeface="Canva Sans"/>
                <a:ea typeface="Canva Sans"/>
                <a:cs typeface="Canva Sans"/>
                <a:sym typeface="Canva Sans"/>
              </a:rPr>
              <a:t>ROOT MEAN SQUARE(Z2) = MAXIMUM ASPERITY / SAMPLING INTERVAL</a:t>
            </a:r>
          </a:p>
          <a:p>
            <a:pPr algn="l">
              <a:lnSpc>
                <a:spcPts val="2800"/>
              </a:lnSpc>
            </a:pP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 Maximum Asperity = 1.70 mm</a:t>
            </a: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 Sampling Interval = 6.20 mm</a:t>
            </a: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   Z2 = 1.70 / 6.20 = 0.274</a:t>
            </a:r>
          </a:p>
        </p:txBody>
      </p:sp>
      <p:sp>
        <p:nvSpPr>
          <p:cNvPr name="TextBox 9" id="9"/>
          <p:cNvSpPr txBox="true"/>
          <p:nvPr/>
        </p:nvSpPr>
        <p:spPr>
          <a:xfrm rot="0">
            <a:off x="9941435" y="1563404"/>
            <a:ext cx="4156948" cy="349250"/>
          </a:xfrm>
          <a:prstGeom prst="rect">
            <a:avLst/>
          </a:prstGeom>
        </p:spPr>
        <p:txBody>
          <a:bodyPr anchor="t" rtlCol="false" tIns="0" lIns="0" bIns="0" rIns="0">
            <a:spAutoFit/>
          </a:bodyPr>
          <a:lstStyle/>
          <a:p>
            <a:pPr algn="ctr">
              <a:lnSpc>
                <a:spcPts val="2800"/>
              </a:lnSpc>
              <a:spcBef>
                <a:spcPct val="0"/>
              </a:spcBef>
            </a:pPr>
            <a:r>
              <a:rPr lang="en-US" b="true" sz="2000" spc="100">
                <a:solidFill>
                  <a:srgbClr val="000000"/>
                </a:solidFill>
                <a:latin typeface="Canva Sans Bold"/>
                <a:ea typeface="Canva Sans Bold"/>
                <a:cs typeface="Canva Sans Bold"/>
                <a:sym typeface="Canva Sans Bold"/>
              </a:rPr>
              <a:t>JRC Using Empirical Equations</a:t>
            </a:r>
          </a:p>
        </p:txBody>
      </p:sp>
      <p:sp>
        <p:nvSpPr>
          <p:cNvPr name="TextBox 10" id="10"/>
          <p:cNvSpPr txBox="true"/>
          <p:nvPr/>
        </p:nvSpPr>
        <p:spPr>
          <a:xfrm rot="0">
            <a:off x="1550110" y="4778375"/>
            <a:ext cx="4457046" cy="727710"/>
          </a:xfrm>
          <a:prstGeom prst="rect">
            <a:avLst/>
          </a:prstGeom>
        </p:spPr>
        <p:txBody>
          <a:bodyPr anchor="t" rtlCol="false" tIns="0" lIns="0" bIns="0" rIns="0">
            <a:spAutoFit/>
          </a:bodyPr>
          <a:lstStyle/>
          <a:p>
            <a:pPr algn="ctr">
              <a:lnSpc>
                <a:spcPts val="3079"/>
              </a:lnSpc>
              <a:spcBef>
                <a:spcPct val="0"/>
              </a:spcBef>
            </a:pPr>
            <a:r>
              <a:rPr lang="en-US" b="true" sz="2199" spc="109">
                <a:solidFill>
                  <a:srgbClr val="000000"/>
                </a:solidFill>
                <a:latin typeface="Canva Sans Bold"/>
                <a:ea typeface="Canva Sans Bold"/>
                <a:cs typeface="Canva Sans Bold"/>
                <a:sym typeface="Canva Sans Bold"/>
              </a:rPr>
              <a:t>1.3. </a:t>
            </a:r>
            <a:r>
              <a:rPr lang="en-US" b="true" sz="2199" spc="109">
                <a:solidFill>
                  <a:srgbClr val="000000"/>
                </a:solidFill>
                <a:latin typeface="Canva Sans Bold"/>
                <a:ea typeface="Canva Sans Bold"/>
                <a:cs typeface="Canva Sans Bold"/>
                <a:sym typeface="Canva Sans Bold"/>
              </a:rPr>
              <a:t>Average JRC (Pre-Shear)</a:t>
            </a:r>
          </a:p>
          <a:p>
            <a:pPr algn="ctr">
              <a:lnSpc>
                <a:spcPts val="2800"/>
              </a:lnSpc>
              <a:spcBef>
                <a:spcPct val="0"/>
              </a:spcBef>
            </a:pPr>
            <a:r>
              <a:rPr lang="en-US" sz="2000" spc="100">
                <a:solidFill>
                  <a:srgbClr val="000000"/>
                </a:solidFill>
                <a:latin typeface="Canva Sans"/>
                <a:ea typeface="Canva Sans"/>
                <a:cs typeface="Canva Sans"/>
                <a:sym typeface="Canva Sans"/>
              </a:rPr>
              <a:t>JRC average = 12.44</a:t>
            </a:r>
          </a:p>
        </p:txBody>
      </p:sp>
      <p:sp>
        <p:nvSpPr>
          <p:cNvPr name="TextBox 11" id="11"/>
          <p:cNvSpPr txBox="true"/>
          <p:nvPr/>
        </p:nvSpPr>
        <p:spPr>
          <a:xfrm rot="0">
            <a:off x="1550110" y="6465451"/>
            <a:ext cx="15317533" cy="1758950"/>
          </a:xfrm>
          <a:prstGeom prst="rect">
            <a:avLst/>
          </a:prstGeom>
        </p:spPr>
        <p:txBody>
          <a:bodyPr anchor="t" rtlCol="false" tIns="0" lIns="0" bIns="0" rIns="0">
            <a:spAutoFit/>
          </a:bodyPr>
          <a:lstStyle/>
          <a:p>
            <a:pPr algn="l">
              <a:lnSpc>
                <a:spcPts val="2800"/>
              </a:lnSpc>
              <a:spcBef>
                <a:spcPct val="0"/>
              </a:spcBef>
            </a:pPr>
            <a:r>
              <a:rPr lang="en-US" b="true" sz="2000" spc="100">
                <a:solidFill>
                  <a:srgbClr val="000000"/>
                </a:solidFill>
                <a:latin typeface="Canva Sans Bold"/>
                <a:ea typeface="Canva Sans Bold"/>
                <a:cs typeface="Canva Sans Bold"/>
                <a:sym typeface="Canva Sans Bold"/>
              </a:rPr>
              <a:t>1.4. A</a:t>
            </a:r>
            <a:r>
              <a:rPr lang="en-US" b="true" sz="2000" spc="100">
                <a:solidFill>
                  <a:srgbClr val="000000"/>
                </a:solidFill>
                <a:latin typeface="Canva Sans Bold"/>
                <a:ea typeface="Canva Sans Bold"/>
                <a:cs typeface="Canva Sans Bold"/>
                <a:sym typeface="Canva Sans Bold"/>
              </a:rPr>
              <a:t>ccording to Barton &amp; Choubey (1977) Classification</a:t>
            </a:r>
          </a:p>
          <a:p>
            <a:pPr algn="l">
              <a:lnSpc>
                <a:spcPts val="2800"/>
              </a:lnSpc>
              <a:spcBef>
                <a:spcPct val="0"/>
              </a:spcBef>
            </a:pPr>
          </a:p>
          <a:p>
            <a:pPr algn="l">
              <a:lnSpc>
                <a:spcPts val="2800"/>
              </a:lnSpc>
              <a:spcBef>
                <a:spcPct val="0"/>
              </a:spcBef>
            </a:pPr>
            <a:r>
              <a:rPr lang="en-US" b="true" sz="2000" spc="100">
                <a:solidFill>
                  <a:srgbClr val="000000"/>
                </a:solidFill>
                <a:latin typeface="Canva Sans Bold"/>
                <a:ea typeface="Canva Sans Bold"/>
                <a:cs typeface="Canva Sans Bold"/>
                <a:sym typeface="Canva Sans Bold"/>
              </a:rPr>
              <a:t>JRC 12-14</a:t>
            </a:r>
            <a:r>
              <a:rPr lang="en-US" sz="2000" spc="100">
                <a:solidFill>
                  <a:srgbClr val="000000"/>
                </a:solidFill>
                <a:latin typeface="Canva Sans"/>
                <a:ea typeface="Canva Sans"/>
                <a:cs typeface="Canva Sans"/>
                <a:sym typeface="Canva Sans"/>
              </a:rPr>
              <a:t>: rough and undulating surface </a:t>
            </a:r>
          </a:p>
          <a:p>
            <a:pPr algn="l">
              <a:lnSpc>
                <a:spcPts val="2800"/>
              </a:lnSpc>
              <a:spcBef>
                <a:spcPct val="0"/>
              </a:spcBef>
            </a:pPr>
            <a:r>
              <a:rPr lang="en-US" b="true" sz="2000" spc="100">
                <a:solidFill>
                  <a:srgbClr val="000000"/>
                </a:solidFill>
                <a:latin typeface="Canva Sans Bold"/>
                <a:ea typeface="Canva Sans Bold"/>
                <a:cs typeface="Canva Sans Bold"/>
                <a:sym typeface="Canva Sans Bold"/>
              </a:rPr>
              <a:t>Classification: </a:t>
            </a:r>
            <a:r>
              <a:rPr lang="en-US" sz="2000" spc="100">
                <a:solidFill>
                  <a:srgbClr val="000000"/>
                </a:solidFill>
                <a:latin typeface="Canva Sans"/>
                <a:ea typeface="Canva Sans"/>
                <a:cs typeface="Canva Sans"/>
                <a:sym typeface="Canva Sans"/>
              </a:rPr>
              <a:t>The artificial roughness created falls into " Rough and Undulating " category, which is appropriate for demonstrating significant shear strength enhancement and subsequent degradation.</a:t>
            </a: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1565348">
            <a:off x="-1362223" y="-2212276"/>
            <a:ext cx="10441422" cy="4424552"/>
          </a:xfrm>
          <a:custGeom>
            <a:avLst/>
            <a:gdLst/>
            <a:ahLst/>
            <a:cxnLst/>
            <a:rect r="r" b="b" t="t" l="l"/>
            <a:pathLst>
              <a:path h="4424552" w="10441422">
                <a:moveTo>
                  <a:pt x="10441421" y="0"/>
                </a:moveTo>
                <a:lnTo>
                  <a:pt x="0" y="0"/>
                </a:lnTo>
                <a:lnTo>
                  <a:pt x="0" y="4424552"/>
                </a:lnTo>
                <a:lnTo>
                  <a:pt x="10441421" y="4424552"/>
                </a:lnTo>
                <a:lnTo>
                  <a:pt x="10441421" y="0"/>
                </a:lnTo>
                <a:close/>
              </a:path>
            </a:pathLst>
          </a:custGeom>
          <a:blipFill>
            <a:blip r:embed="rId2"/>
            <a:stretch>
              <a:fillRect l="0" t="0" r="0" b="0"/>
            </a:stretch>
          </a:blipFill>
        </p:spPr>
      </p:sp>
      <p:sp>
        <p:nvSpPr>
          <p:cNvPr name="Freeform 3" id="3"/>
          <p:cNvSpPr/>
          <p:nvPr/>
        </p:nvSpPr>
        <p:spPr>
          <a:xfrm flipH="false" flipV="false" rot="8250927">
            <a:off x="5486162" y="7645079"/>
            <a:ext cx="7735476" cy="4631616"/>
          </a:xfrm>
          <a:custGeom>
            <a:avLst/>
            <a:gdLst/>
            <a:ahLst/>
            <a:cxnLst/>
            <a:rect r="r" b="b" t="t" l="l"/>
            <a:pathLst>
              <a:path h="4631616" w="7735476">
                <a:moveTo>
                  <a:pt x="0" y="0"/>
                </a:moveTo>
                <a:lnTo>
                  <a:pt x="7735475" y="0"/>
                </a:lnTo>
                <a:lnTo>
                  <a:pt x="7735475" y="4631616"/>
                </a:lnTo>
                <a:lnTo>
                  <a:pt x="0" y="4631616"/>
                </a:lnTo>
                <a:lnTo>
                  <a:pt x="0" y="0"/>
                </a:lnTo>
                <a:close/>
              </a:path>
            </a:pathLst>
          </a:custGeom>
          <a:blipFill>
            <a:blip r:embed="rId3"/>
            <a:stretch>
              <a:fillRect l="0" t="0" r="0" b="0"/>
            </a:stretch>
          </a:blipFill>
        </p:spPr>
      </p:sp>
      <p:grpSp>
        <p:nvGrpSpPr>
          <p:cNvPr name="Group 4" id="4"/>
          <p:cNvGrpSpPr/>
          <p:nvPr/>
        </p:nvGrpSpPr>
        <p:grpSpPr>
          <a:xfrm rot="0">
            <a:off x="17259300" y="-1208887"/>
            <a:ext cx="3945709" cy="14138330"/>
            <a:chOff x="0" y="0"/>
            <a:chExt cx="1039199" cy="3723675"/>
          </a:xfrm>
        </p:grpSpPr>
        <p:sp>
          <p:nvSpPr>
            <p:cNvPr name="Freeform 5" id="5"/>
            <p:cNvSpPr/>
            <p:nvPr/>
          </p:nvSpPr>
          <p:spPr>
            <a:xfrm flipH="false" flipV="false" rot="0">
              <a:off x="0" y="0"/>
              <a:ext cx="1039199" cy="3723675"/>
            </a:xfrm>
            <a:custGeom>
              <a:avLst/>
              <a:gdLst/>
              <a:ahLst/>
              <a:cxnLst/>
              <a:rect r="r" b="b" t="t" l="l"/>
              <a:pathLst>
                <a:path h="3723675" w="1039199">
                  <a:moveTo>
                    <a:pt x="0" y="0"/>
                  </a:moveTo>
                  <a:lnTo>
                    <a:pt x="1039199" y="0"/>
                  </a:lnTo>
                  <a:lnTo>
                    <a:pt x="1039199" y="3723675"/>
                  </a:lnTo>
                  <a:lnTo>
                    <a:pt x="0" y="3723675"/>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1039199" cy="3780825"/>
            </a:xfrm>
            <a:prstGeom prst="rect">
              <a:avLst/>
            </a:prstGeom>
          </p:spPr>
          <p:txBody>
            <a:bodyPr anchor="ctr" rtlCol="false" tIns="50800" lIns="50800" bIns="50800" rIns="50800"/>
            <a:lstStyle/>
            <a:p>
              <a:pPr algn="ctr">
                <a:lnSpc>
                  <a:spcPts val="3639"/>
                </a:lnSpc>
              </a:pPr>
            </a:p>
          </p:txBody>
        </p:sp>
      </p:grpSp>
      <p:graphicFrame>
        <p:nvGraphicFramePr>
          <p:cNvPr name="Object 7" id="7"/>
          <p:cNvGraphicFramePr/>
          <p:nvPr/>
        </p:nvGraphicFramePr>
        <p:xfrm>
          <a:off x="8936803" y="1374971"/>
          <a:ext cx="7543800" cy="5029200"/>
        </p:xfrm>
        <a:graphic>
          <a:graphicData uri="http://schemas.openxmlformats.org/presentationml/2006/ole">
            <p:oleObj imgW="9042400" imgH="65278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
        <p:nvSpPr>
          <p:cNvPr name="TextBox 8" id="8"/>
          <p:cNvSpPr txBox="true"/>
          <p:nvPr/>
        </p:nvSpPr>
        <p:spPr>
          <a:xfrm rot="0">
            <a:off x="890505" y="2120577"/>
            <a:ext cx="14991288" cy="7750175"/>
          </a:xfrm>
          <a:prstGeom prst="rect">
            <a:avLst/>
          </a:prstGeom>
        </p:spPr>
        <p:txBody>
          <a:bodyPr anchor="t" rtlCol="false" tIns="0" lIns="0" bIns="0" rIns="0">
            <a:spAutoFit/>
          </a:bodyPr>
          <a:lstStyle/>
          <a:p>
            <a:pPr algn="l">
              <a:lnSpc>
                <a:spcPts val="2800"/>
              </a:lnSpc>
            </a:pPr>
            <a:r>
              <a:rPr lang="en-US" sz="2000" spc="100" b="true">
                <a:solidFill>
                  <a:srgbClr val="000000"/>
                </a:solidFill>
                <a:latin typeface="Canva Sans Bold"/>
                <a:ea typeface="Canva Sans Bold"/>
                <a:cs typeface="Canva Sans Bold"/>
                <a:sym typeface="Canva Sans Bold"/>
              </a:rPr>
              <a:t>2.1. </a:t>
            </a:r>
            <a:r>
              <a:rPr lang="en-US" b="true" sz="2000" spc="100">
                <a:solidFill>
                  <a:srgbClr val="000000"/>
                </a:solidFill>
                <a:latin typeface="Canva Sans Bold"/>
                <a:ea typeface="Canva Sans Bold"/>
                <a:cs typeface="Canva Sans Bold"/>
                <a:sym typeface="Canva Sans Bold"/>
              </a:rPr>
              <a:t>Peak Shear Stress</a:t>
            </a: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Peak shear stress occurs at 3.50 mm displacement</a:t>
            </a: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τₚ = 1.11</a:t>
            </a:r>
          </a:p>
          <a:p>
            <a:pPr algn="l">
              <a:lnSpc>
                <a:spcPts val="2800"/>
              </a:lnSpc>
            </a:pPr>
          </a:p>
          <a:p>
            <a:pPr algn="l">
              <a:lnSpc>
                <a:spcPts val="2800"/>
              </a:lnSpc>
            </a:pPr>
            <a:r>
              <a:rPr lang="en-US" b="true" sz="2000" spc="100">
                <a:solidFill>
                  <a:srgbClr val="000000"/>
                </a:solidFill>
                <a:latin typeface="Canva Sans Bold"/>
                <a:ea typeface="Canva Sans Bold"/>
                <a:cs typeface="Canva Sans Bold"/>
                <a:sym typeface="Canva Sans Bold"/>
              </a:rPr>
              <a:t>2.2. </a:t>
            </a:r>
            <a:r>
              <a:rPr lang="en-US" b="true" sz="2000" spc="100">
                <a:solidFill>
                  <a:srgbClr val="000000"/>
                </a:solidFill>
                <a:latin typeface="Canva Sans Bold"/>
                <a:ea typeface="Canva Sans Bold"/>
                <a:cs typeface="Canva Sans Bold"/>
                <a:sym typeface="Canva Sans Bold"/>
              </a:rPr>
              <a:t>Residual Shear Stress</a:t>
            </a: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 Residual stress reached at 6.00 mm displacement</a:t>
            </a: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τᵣ = 0.65 MPa</a:t>
            </a:r>
          </a:p>
          <a:p>
            <a:pPr algn="l">
              <a:lnSpc>
                <a:spcPts val="2800"/>
              </a:lnSpc>
            </a:pPr>
          </a:p>
          <a:p>
            <a:pPr algn="l">
              <a:lnSpc>
                <a:spcPts val="2800"/>
              </a:lnSpc>
            </a:pPr>
            <a:r>
              <a:rPr lang="en-US" b="true" sz="2000" spc="100">
                <a:solidFill>
                  <a:srgbClr val="000000"/>
                </a:solidFill>
                <a:latin typeface="Canva Sans Bold"/>
                <a:ea typeface="Canva Sans Bold"/>
                <a:cs typeface="Canva Sans Bold"/>
                <a:sym typeface="Canva Sans Bold"/>
              </a:rPr>
              <a:t>2.3. </a:t>
            </a:r>
            <a:r>
              <a:rPr lang="en-US" b="true" sz="2000" spc="100">
                <a:solidFill>
                  <a:srgbClr val="000000"/>
                </a:solidFill>
                <a:latin typeface="Canva Sans Bold"/>
                <a:ea typeface="Canva Sans Bold"/>
                <a:cs typeface="Canva Sans Bold"/>
                <a:sym typeface="Canva Sans Bold"/>
              </a:rPr>
              <a:t>Dilation Behavior</a:t>
            </a: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 Initial compression: –0.55 mm</a:t>
            </a: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 Maximum dilation: 1.48 mm (near peak)</a:t>
            </a: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 At residual: 0.28 mm</a:t>
            </a:r>
          </a:p>
          <a:p>
            <a:pPr algn="l">
              <a:lnSpc>
                <a:spcPts val="2800"/>
              </a:lnSpc>
            </a:pPr>
          </a:p>
          <a:p>
            <a:pPr algn="l">
              <a:lnSpc>
                <a:spcPts val="2800"/>
              </a:lnSpc>
            </a:pPr>
            <a:r>
              <a:rPr lang="en-US" sz="2000" spc="100">
                <a:solidFill>
                  <a:srgbClr val="000000"/>
                </a:solidFill>
                <a:latin typeface="Canva Sans"/>
                <a:ea typeface="Canva Sans"/>
                <a:cs typeface="Canva Sans"/>
                <a:sym typeface="Canva Sans"/>
              </a:rPr>
              <a:t> </a:t>
            </a:r>
            <a:r>
              <a:rPr lang="en-US" b="true" sz="2000" spc="100">
                <a:solidFill>
                  <a:srgbClr val="000000"/>
                </a:solidFill>
                <a:latin typeface="Canva Sans Bold"/>
                <a:ea typeface="Canva Sans Bold"/>
                <a:cs typeface="Canva Sans Bold"/>
                <a:sym typeface="Canva Sans Bold"/>
              </a:rPr>
              <a:t>2.4.Mode of Joint Failure</a:t>
            </a: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The joint exhibits a distinct dilative response at the beginning of shearing, accompanied by noticeable asperity climbing as the rough</a:t>
            </a: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 surfaces engage. Peak shear strength is reached at approximately 3.5 mm of horizontal displacement, where strong asperity interlocking</a:t>
            </a: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 occurs. Beyond the peak, a reduction in shear stress is observed due to progressive asperity damage, crushing, and shearing off.</a:t>
            </a: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 As the asperities degrade, the joint transitions into a residual strength zone, characterized by smoother sliding and minimal dilation.</a:t>
            </a:r>
          </a:p>
        </p:txBody>
      </p:sp>
      <p:sp>
        <p:nvSpPr>
          <p:cNvPr name="TextBox 9" id="9"/>
          <p:cNvSpPr txBox="true"/>
          <p:nvPr/>
        </p:nvSpPr>
        <p:spPr>
          <a:xfrm rot="0">
            <a:off x="41824" y="757237"/>
            <a:ext cx="7633328" cy="495301"/>
          </a:xfrm>
          <a:prstGeom prst="rect">
            <a:avLst/>
          </a:prstGeom>
        </p:spPr>
        <p:txBody>
          <a:bodyPr anchor="t" rtlCol="false" tIns="0" lIns="0" bIns="0" rIns="0">
            <a:spAutoFit/>
          </a:bodyPr>
          <a:lstStyle/>
          <a:p>
            <a:pPr algn="ctr">
              <a:lnSpc>
                <a:spcPts val="4199"/>
              </a:lnSpc>
              <a:spcBef>
                <a:spcPct val="0"/>
              </a:spcBef>
            </a:pPr>
            <a:r>
              <a:rPr lang="en-US" b="true" sz="2999" spc="149">
                <a:solidFill>
                  <a:srgbClr val="000000"/>
                </a:solidFill>
                <a:latin typeface="Canva Sans Bold"/>
                <a:ea typeface="Canva Sans Bold"/>
                <a:cs typeface="Canva Sans Bold"/>
                <a:sym typeface="Canva Sans Bold"/>
              </a:rPr>
              <a:t>2.</a:t>
            </a:r>
            <a:r>
              <a:rPr lang="en-US" b="true" sz="2999" spc="149">
                <a:solidFill>
                  <a:srgbClr val="000000"/>
                </a:solidFill>
                <a:latin typeface="Canva Sans Bold"/>
                <a:ea typeface="Canva Sans Bold"/>
                <a:cs typeface="Canva Sans Bold"/>
                <a:sym typeface="Canva Sans Bold"/>
              </a:rPr>
              <a:t>DIRECT SHEAR TEST RESULTS</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1565348">
            <a:off x="-1362223" y="-2212276"/>
            <a:ext cx="10441422" cy="4424552"/>
          </a:xfrm>
          <a:custGeom>
            <a:avLst/>
            <a:gdLst/>
            <a:ahLst/>
            <a:cxnLst/>
            <a:rect r="r" b="b" t="t" l="l"/>
            <a:pathLst>
              <a:path h="4424552" w="10441422">
                <a:moveTo>
                  <a:pt x="10441421" y="0"/>
                </a:moveTo>
                <a:lnTo>
                  <a:pt x="0" y="0"/>
                </a:lnTo>
                <a:lnTo>
                  <a:pt x="0" y="4424552"/>
                </a:lnTo>
                <a:lnTo>
                  <a:pt x="10441421" y="4424552"/>
                </a:lnTo>
                <a:lnTo>
                  <a:pt x="10441421" y="0"/>
                </a:lnTo>
                <a:close/>
              </a:path>
            </a:pathLst>
          </a:custGeom>
          <a:blipFill>
            <a:blip r:embed="rId2"/>
            <a:stretch>
              <a:fillRect l="0" t="0" r="0" b="0"/>
            </a:stretch>
          </a:blipFill>
        </p:spPr>
      </p:sp>
      <p:sp>
        <p:nvSpPr>
          <p:cNvPr name="Freeform 3" id="3"/>
          <p:cNvSpPr/>
          <p:nvPr/>
        </p:nvSpPr>
        <p:spPr>
          <a:xfrm flipH="false" flipV="false" rot="8250927">
            <a:off x="5486162" y="7645079"/>
            <a:ext cx="7735476" cy="4631616"/>
          </a:xfrm>
          <a:custGeom>
            <a:avLst/>
            <a:gdLst/>
            <a:ahLst/>
            <a:cxnLst/>
            <a:rect r="r" b="b" t="t" l="l"/>
            <a:pathLst>
              <a:path h="4631616" w="7735476">
                <a:moveTo>
                  <a:pt x="0" y="0"/>
                </a:moveTo>
                <a:lnTo>
                  <a:pt x="7735475" y="0"/>
                </a:lnTo>
                <a:lnTo>
                  <a:pt x="7735475" y="4631616"/>
                </a:lnTo>
                <a:lnTo>
                  <a:pt x="0" y="4631616"/>
                </a:lnTo>
                <a:lnTo>
                  <a:pt x="0" y="0"/>
                </a:lnTo>
                <a:close/>
              </a:path>
            </a:pathLst>
          </a:custGeom>
          <a:blipFill>
            <a:blip r:embed="rId3"/>
            <a:stretch>
              <a:fillRect l="0" t="0" r="0" b="0"/>
            </a:stretch>
          </a:blipFill>
        </p:spPr>
      </p:sp>
      <p:grpSp>
        <p:nvGrpSpPr>
          <p:cNvPr name="Group 4" id="4"/>
          <p:cNvGrpSpPr/>
          <p:nvPr/>
        </p:nvGrpSpPr>
        <p:grpSpPr>
          <a:xfrm rot="0">
            <a:off x="17259300" y="-1208887"/>
            <a:ext cx="3945709" cy="14138330"/>
            <a:chOff x="0" y="0"/>
            <a:chExt cx="1039199" cy="3723675"/>
          </a:xfrm>
        </p:grpSpPr>
        <p:sp>
          <p:nvSpPr>
            <p:cNvPr name="Freeform 5" id="5"/>
            <p:cNvSpPr/>
            <p:nvPr/>
          </p:nvSpPr>
          <p:spPr>
            <a:xfrm flipH="false" flipV="false" rot="0">
              <a:off x="0" y="0"/>
              <a:ext cx="1039199" cy="3723675"/>
            </a:xfrm>
            <a:custGeom>
              <a:avLst/>
              <a:gdLst/>
              <a:ahLst/>
              <a:cxnLst/>
              <a:rect r="r" b="b" t="t" l="l"/>
              <a:pathLst>
                <a:path h="3723675" w="1039199">
                  <a:moveTo>
                    <a:pt x="0" y="0"/>
                  </a:moveTo>
                  <a:lnTo>
                    <a:pt x="1039199" y="0"/>
                  </a:lnTo>
                  <a:lnTo>
                    <a:pt x="1039199" y="3723675"/>
                  </a:lnTo>
                  <a:lnTo>
                    <a:pt x="0" y="3723675"/>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1039199" cy="3780825"/>
            </a:xfrm>
            <a:prstGeom prst="rect">
              <a:avLst/>
            </a:prstGeom>
          </p:spPr>
          <p:txBody>
            <a:bodyPr anchor="ctr" rtlCol="false" tIns="50800" lIns="50800" bIns="50800" rIns="50800"/>
            <a:lstStyle/>
            <a:p>
              <a:pPr algn="ctr">
                <a:lnSpc>
                  <a:spcPts val="3639"/>
                </a:lnSpc>
              </a:pPr>
            </a:p>
          </p:txBody>
        </p:sp>
      </p:grpSp>
      <p:graphicFrame>
        <p:nvGraphicFramePr>
          <p:cNvPr name="Object 7" id="7"/>
          <p:cNvGraphicFramePr/>
          <p:nvPr/>
        </p:nvGraphicFramePr>
        <p:xfrm>
          <a:off x="8904174" y="1733665"/>
          <a:ext cx="7543800" cy="8172450"/>
        </p:xfrm>
        <a:graphic>
          <a:graphicData uri="http://schemas.openxmlformats.org/presentationml/2006/ole">
            <p:oleObj imgW="9182100" imgH="98044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
        <p:nvSpPr>
          <p:cNvPr name="TextBox 8" id="8"/>
          <p:cNvSpPr txBox="true"/>
          <p:nvPr/>
        </p:nvSpPr>
        <p:spPr>
          <a:xfrm rot="0">
            <a:off x="865736" y="1282382"/>
            <a:ext cx="7817645" cy="1019176"/>
          </a:xfrm>
          <a:prstGeom prst="rect">
            <a:avLst/>
          </a:prstGeom>
        </p:spPr>
        <p:txBody>
          <a:bodyPr anchor="t" rtlCol="false" tIns="0" lIns="0" bIns="0" rIns="0">
            <a:spAutoFit/>
          </a:bodyPr>
          <a:lstStyle/>
          <a:p>
            <a:pPr algn="l">
              <a:lnSpc>
                <a:spcPts val="4199"/>
              </a:lnSpc>
              <a:spcBef>
                <a:spcPct val="0"/>
              </a:spcBef>
            </a:pPr>
            <a:r>
              <a:rPr lang="en-US" b="true" sz="2999" spc="149">
                <a:solidFill>
                  <a:srgbClr val="000000"/>
                </a:solidFill>
                <a:latin typeface="Canva Sans Bold"/>
                <a:ea typeface="Canva Sans Bold"/>
                <a:cs typeface="Canva Sans Bold"/>
                <a:sym typeface="Canva Sans Bold"/>
              </a:rPr>
              <a:t>3. POST-SHEAR PHOTOGRAMMETRY ANALYSIS</a:t>
            </a:r>
          </a:p>
        </p:txBody>
      </p:sp>
      <p:sp>
        <p:nvSpPr>
          <p:cNvPr name="TextBox 9" id="9"/>
          <p:cNvSpPr txBox="true"/>
          <p:nvPr/>
        </p:nvSpPr>
        <p:spPr>
          <a:xfrm rot="0">
            <a:off x="1550110" y="3986290"/>
            <a:ext cx="7133271" cy="2451515"/>
          </a:xfrm>
          <a:prstGeom prst="rect">
            <a:avLst/>
          </a:prstGeom>
        </p:spPr>
        <p:txBody>
          <a:bodyPr anchor="t" rtlCol="false" tIns="0" lIns="0" bIns="0" rIns="0">
            <a:spAutoFit/>
          </a:bodyPr>
          <a:lstStyle/>
          <a:p>
            <a:pPr algn="l">
              <a:lnSpc>
                <a:spcPts val="2427"/>
              </a:lnSpc>
            </a:pPr>
            <a:r>
              <a:rPr lang="en-US" b="true" sz="1733" spc="86">
                <a:solidFill>
                  <a:srgbClr val="000000"/>
                </a:solidFill>
                <a:latin typeface="Telegraf Bold"/>
                <a:ea typeface="Telegraf Bold"/>
                <a:cs typeface="Telegraf Bold"/>
                <a:sym typeface="Telegraf Bold"/>
              </a:rPr>
              <a:t>3.2. STATISTICAL ANALYSIS</a:t>
            </a:r>
          </a:p>
          <a:p>
            <a:pPr algn="l">
              <a:lnSpc>
                <a:spcPts val="2427"/>
              </a:lnSpc>
            </a:pPr>
            <a:r>
              <a:rPr lang="en-US" sz="1733" spc="86">
                <a:solidFill>
                  <a:srgbClr val="000000"/>
                </a:solidFill>
                <a:latin typeface="Telegraf"/>
                <a:ea typeface="Telegraf"/>
                <a:cs typeface="Telegraf"/>
                <a:sym typeface="Telegraf"/>
              </a:rPr>
              <a:t>Maximum asperity: 1.15 mm (from Scanline 2,3,5 and 6)</a:t>
            </a:r>
          </a:p>
          <a:p>
            <a:pPr algn="l">
              <a:lnSpc>
                <a:spcPts val="2427"/>
              </a:lnSpc>
            </a:pPr>
          </a:p>
          <a:p>
            <a:pPr algn="l">
              <a:lnSpc>
                <a:spcPts val="2427"/>
              </a:lnSpc>
            </a:pPr>
            <a:r>
              <a:rPr lang="en-US" sz="1733" spc="86">
                <a:solidFill>
                  <a:srgbClr val="000000"/>
                </a:solidFill>
                <a:latin typeface="Telegraf"/>
                <a:ea typeface="Telegraf"/>
                <a:cs typeface="Telegraf"/>
                <a:sym typeface="Telegraf"/>
              </a:rPr>
              <a:t>The maximum asperity height of 1.15 mm indicates a clear vertical irregularity on the joint</a:t>
            </a:r>
          </a:p>
          <a:p>
            <a:pPr algn="l">
              <a:lnSpc>
                <a:spcPts val="2427"/>
              </a:lnSpc>
            </a:pPr>
            <a:r>
              <a:rPr lang="en-US" sz="1733" spc="86">
                <a:solidFill>
                  <a:srgbClr val="000000"/>
                </a:solidFill>
                <a:latin typeface="Telegraf"/>
                <a:ea typeface="Telegraf"/>
                <a:cs typeface="Telegraf"/>
                <a:sym typeface="Telegraf"/>
              </a:rPr>
              <a:t>surface. This value represents the peak-to-trough height of the most prominent surface</a:t>
            </a:r>
          </a:p>
          <a:p>
            <a:pPr algn="l">
              <a:lnSpc>
                <a:spcPts val="2427"/>
              </a:lnSpc>
              <a:spcBef>
                <a:spcPct val="0"/>
              </a:spcBef>
            </a:pPr>
            <a:r>
              <a:rPr lang="en-US" sz="1733" spc="86">
                <a:solidFill>
                  <a:srgbClr val="000000"/>
                </a:solidFill>
                <a:latin typeface="Telegraf"/>
                <a:ea typeface="Telegraf"/>
                <a:cs typeface="Telegraf"/>
                <a:sym typeface="Telegraf"/>
              </a:rPr>
              <a:t>feature measured along the scanlines.</a:t>
            </a:r>
          </a:p>
        </p:txBody>
      </p:sp>
      <p:sp>
        <p:nvSpPr>
          <p:cNvPr name="TextBox 10" id="10"/>
          <p:cNvSpPr txBox="true"/>
          <p:nvPr/>
        </p:nvSpPr>
        <p:spPr>
          <a:xfrm rot="0">
            <a:off x="1550110" y="7459476"/>
            <a:ext cx="7354064" cy="2018665"/>
          </a:xfrm>
          <a:prstGeom prst="rect">
            <a:avLst/>
          </a:prstGeom>
        </p:spPr>
        <p:txBody>
          <a:bodyPr anchor="t" rtlCol="false" tIns="0" lIns="0" bIns="0" rIns="0">
            <a:spAutoFit/>
          </a:bodyPr>
          <a:lstStyle/>
          <a:p>
            <a:pPr algn="l">
              <a:lnSpc>
                <a:spcPts val="2660"/>
              </a:lnSpc>
            </a:pPr>
            <a:r>
              <a:rPr lang="en-US" b="true" sz="1900" spc="95">
                <a:solidFill>
                  <a:srgbClr val="000000"/>
                </a:solidFill>
                <a:latin typeface="Telegraf Bold"/>
                <a:ea typeface="Telegraf Bold"/>
                <a:cs typeface="Telegraf Bold"/>
                <a:sym typeface="Telegraf Bold"/>
              </a:rPr>
              <a:t>3.3. ROUGHNESS ANALYSIS (JRC CALCULATION)</a:t>
            </a:r>
          </a:p>
          <a:p>
            <a:pPr algn="l">
              <a:lnSpc>
                <a:spcPts val="2660"/>
              </a:lnSpc>
            </a:pPr>
            <a:r>
              <a:rPr lang="en-US" sz="1900" spc="95">
                <a:solidFill>
                  <a:srgbClr val="000000"/>
                </a:solidFill>
                <a:latin typeface="Telegraf"/>
                <a:ea typeface="Telegraf"/>
                <a:cs typeface="Telegraf"/>
                <a:sym typeface="Telegraf"/>
              </a:rPr>
              <a:t>ROOT MEAN SQUARE(Z2) = MAXIMUM ASPERITY / SAMPLING INTERVAL</a:t>
            </a:r>
          </a:p>
          <a:p>
            <a:pPr algn="l" marL="410211" indent="-205106" lvl="1">
              <a:lnSpc>
                <a:spcPts val="2660"/>
              </a:lnSpc>
              <a:buFont typeface="Arial"/>
              <a:buChar char="•"/>
            </a:pPr>
            <a:r>
              <a:rPr lang="en-US" sz="1900" spc="95">
                <a:solidFill>
                  <a:srgbClr val="000000"/>
                </a:solidFill>
                <a:latin typeface="Telegraf"/>
                <a:ea typeface="Telegraf"/>
                <a:cs typeface="Telegraf"/>
                <a:sym typeface="Telegraf"/>
              </a:rPr>
              <a:t>Maximum Asperity = 1.15 mm</a:t>
            </a:r>
          </a:p>
          <a:p>
            <a:pPr algn="l" marL="410211" indent="-205106" lvl="1">
              <a:lnSpc>
                <a:spcPts val="2660"/>
              </a:lnSpc>
              <a:buFont typeface="Arial"/>
              <a:buChar char="•"/>
            </a:pPr>
            <a:r>
              <a:rPr lang="en-US" sz="1900" spc="95">
                <a:solidFill>
                  <a:srgbClr val="000000"/>
                </a:solidFill>
                <a:latin typeface="Telegraf"/>
                <a:ea typeface="Telegraf"/>
                <a:cs typeface="Telegraf"/>
                <a:sym typeface="Telegraf"/>
              </a:rPr>
              <a:t> Sampling Interval = 6.20 mm</a:t>
            </a:r>
          </a:p>
          <a:p>
            <a:pPr algn="l" marL="410211" indent="-205106" lvl="1">
              <a:lnSpc>
                <a:spcPts val="2660"/>
              </a:lnSpc>
              <a:buFont typeface="Arial"/>
              <a:buChar char="•"/>
            </a:pPr>
            <a:r>
              <a:rPr lang="en-US" sz="1900" spc="95">
                <a:solidFill>
                  <a:srgbClr val="000000"/>
                </a:solidFill>
                <a:latin typeface="Telegraf"/>
                <a:ea typeface="Telegraf"/>
                <a:cs typeface="Telegraf"/>
                <a:sym typeface="Telegraf"/>
              </a:rPr>
              <a:t>Z2 = 1.15 / 6.20 = 0.185</a:t>
            </a:r>
          </a:p>
        </p:txBody>
      </p:sp>
      <p:sp>
        <p:nvSpPr>
          <p:cNvPr name="TextBox 11" id="11"/>
          <p:cNvSpPr txBox="true"/>
          <p:nvPr/>
        </p:nvSpPr>
        <p:spPr>
          <a:xfrm rot="0">
            <a:off x="1550110" y="2558733"/>
            <a:ext cx="7133271" cy="1054100"/>
          </a:xfrm>
          <a:prstGeom prst="rect">
            <a:avLst/>
          </a:prstGeom>
        </p:spPr>
        <p:txBody>
          <a:bodyPr anchor="t" rtlCol="false" tIns="0" lIns="0" bIns="0" rIns="0">
            <a:spAutoFit/>
          </a:bodyPr>
          <a:lstStyle/>
          <a:p>
            <a:pPr algn="l">
              <a:lnSpc>
                <a:spcPts val="2800"/>
              </a:lnSpc>
            </a:pPr>
            <a:r>
              <a:rPr lang="en-US" sz="2000" spc="100" b="true">
                <a:solidFill>
                  <a:srgbClr val="000000"/>
                </a:solidFill>
                <a:latin typeface="Canva Sans Bold"/>
                <a:ea typeface="Canva Sans Bold"/>
                <a:cs typeface="Canva Sans Bold"/>
                <a:sym typeface="Canva Sans Bold"/>
              </a:rPr>
              <a:t>3.1. SU</a:t>
            </a:r>
            <a:r>
              <a:rPr lang="en-US" b="true" sz="2000" spc="100">
                <a:solidFill>
                  <a:srgbClr val="000000"/>
                </a:solidFill>
                <a:latin typeface="Canva Sans Bold"/>
                <a:ea typeface="Canva Sans Bold"/>
                <a:cs typeface="Canva Sans Bold"/>
                <a:sym typeface="Canva Sans Bold"/>
              </a:rPr>
              <a:t>RFACE PROFILE EXTRACTION DATA (12 SCANLINES) ACROSS SAMPLE</a:t>
            </a:r>
          </a:p>
          <a:p>
            <a:pPr algn="l">
              <a:lnSpc>
                <a:spcPts val="2800"/>
              </a:lnSpc>
              <a:spcBef>
                <a:spcPct val="0"/>
              </a:spcBef>
            </a:pPr>
            <a:r>
              <a:rPr lang="en-US" b="true" sz="2000" spc="100">
                <a:solidFill>
                  <a:srgbClr val="000000"/>
                </a:solidFill>
                <a:latin typeface="Canva Sans Bold"/>
                <a:ea typeface="Canva Sans Bold"/>
                <a:cs typeface="Canva Sans Bold"/>
                <a:sym typeface="Canva Sans Bold"/>
              </a:rPr>
              <a:t>SURFACE (IN CLOUDCOMPARE)</a:t>
            </a: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1565348">
            <a:off x="-1362223" y="-2212276"/>
            <a:ext cx="10441422" cy="4424552"/>
          </a:xfrm>
          <a:custGeom>
            <a:avLst/>
            <a:gdLst/>
            <a:ahLst/>
            <a:cxnLst/>
            <a:rect r="r" b="b" t="t" l="l"/>
            <a:pathLst>
              <a:path h="4424552" w="10441422">
                <a:moveTo>
                  <a:pt x="10441421" y="0"/>
                </a:moveTo>
                <a:lnTo>
                  <a:pt x="0" y="0"/>
                </a:lnTo>
                <a:lnTo>
                  <a:pt x="0" y="4424552"/>
                </a:lnTo>
                <a:lnTo>
                  <a:pt x="10441421" y="4424552"/>
                </a:lnTo>
                <a:lnTo>
                  <a:pt x="10441421" y="0"/>
                </a:lnTo>
                <a:close/>
              </a:path>
            </a:pathLst>
          </a:custGeom>
          <a:blipFill>
            <a:blip r:embed="rId2"/>
            <a:stretch>
              <a:fillRect l="0" t="0" r="0" b="0"/>
            </a:stretch>
          </a:blipFill>
        </p:spPr>
      </p:sp>
      <p:sp>
        <p:nvSpPr>
          <p:cNvPr name="Freeform 3" id="3"/>
          <p:cNvSpPr/>
          <p:nvPr/>
        </p:nvSpPr>
        <p:spPr>
          <a:xfrm flipH="false" flipV="false" rot="8250927">
            <a:off x="5486162" y="7645079"/>
            <a:ext cx="7735476" cy="4631616"/>
          </a:xfrm>
          <a:custGeom>
            <a:avLst/>
            <a:gdLst/>
            <a:ahLst/>
            <a:cxnLst/>
            <a:rect r="r" b="b" t="t" l="l"/>
            <a:pathLst>
              <a:path h="4631616" w="7735476">
                <a:moveTo>
                  <a:pt x="0" y="0"/>
                </a:moveTo>
                <a:lnTo>
                  <a:pt x="7735475" y="0"/>
                </a:lnTo>
                <a:lnTo>
                  <a:pt x="7735475" y="4631616"/>
                </a:lnTo>
                <a:lnTo>
                  <a:pt x="0" y="4631616"/>
                </a:lnTo>
                <a:lnTo>
                  <a:pt x="0" y="0"/>
                </a:lnTo>
                <a:close/>
              </a:path>
            </a:pathLst>
          </a:custGeom>
          <a:blipFill>
            <a:blip r:embed="rId3"/>
            <a:stretch>
              <a:fillRect l="0" t="0" r="0" b="0"/>
            </a:stretch>
          </a:blipFill>
        </p:spPr>
      </p:sp>
      <p:grpSp>
        <p:nvGrpSpPr>
          <p:cNvPr name="Group 4" id="4"/>
          <p:cNvGrpSpPr/>
          <p:nvPr/>
        </p:nvGrpSpPr>
        <p:grpSpPr>
          <a:xfrm rot="0">
            <a:off x="17259300" y="-1208887"/>
            <a:ext cx="3945709" cy="14138330"/>
            <a:chOff x="0" y="0"/>
            <a:chExt cx="1039199" cy="3723675"/>
          </a:xfrm>
        </p:grpSpPr>
        <p:sp>
          <p:nvSpPr>
            <p:cNvPr name="Freeform 5" id="5"/>
            <p:cNvSpPr/>
            <p:nvPr/>
          </p:nvSpPr>
          <p:spPr>
            <a:xfrm flipH="false" flipV="false" rot="0">
              <a:off x="0" y="0"/>
              <a:ext cx="1039199" cy="3723675"/>
            </a:xfrm>
            <a:custGeom>
              <a:avLst/>
              <a:gdLst/>
              <a:ahLst/>
              <a:cxnLst/>
              <a:rect r="r" b="b" t="t" l="l"/>
              <a:pathLst>
                <a:path h="3723675" w="1039199">
                  <a:moveTo>
                    <a:pt x="0" y="0"/>
                  </a:moveTo>
                  <a:lnTo>
                    <a:pt x="1039199" y="0"/>
                  </a:lnTo>
                  <a:lnTo>
                    <a:pt x="1039199" y="3723675"/>
                  </a:lnTo>
                  <a:lnTo>
                    <a:pt x="0" y="3723675"/>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1039199" cy="3780825"/>
            </a:xfrm>
            <a:prstGeom prst="rect">
              <a:avLst/>
            </a:prstGeom>
          </p:spPr>
          <p:txBody>
            <a:bodyPr anchor="ctr" rtlCol="false" tIns="50800" lIns="50800" bIns="50800" rIns="50800"/>
            <a:lstStyle/>
            <a:p>
              <a:pPr algn="ctr">
                <a:lnSpc>
                  <a:spcPts val="3639"/>
                </a:lnSpc>
              </a:pPr>
            </a:p>
          </p:txBody>
        </p:sp>
      </p:grpSp>
      <p:graphicFrame>
        <p:nvGraphicFramePr>
          <p:cNvPr name="Object 7" id="7"/>
          <p:cNvGraphicFramePr/>
          <p:nvPr/>
        </p:nvGraphicFramePr>
        <p:xfrm>
          <a:off x="9353899" y="1691079"/>
          <a:ext cx="5657850" cy="4358688"/>
        </p:xfrm>
        <a:graphic>
          <a:graphicData uri="http://schemas.openxmlformats.org/presentationml/2006/ole">
            <p:oleObj imgW="6781800" imgH="54864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
        <p:nvSpPr>
          <p:cNvPr name="TextBox 8" id="8"/>
          <p:cNvSpPr txBox="true"/>
          <p:nvPr/>
        </p:nvSpPr>
        <p:spPr>
          <a:xfrm rot="0">
            <a:off x="1028700" y="1643454"/>
            <a:ext cx="7817645" cy="860425"/>
          </a:xfrm>
          <a:prstGeom prst="rect">
            <a:avLst/>
          </a:prstGeom>
        </p:spPr>
        <p:txBody>
          <a:bodyPr anchor="t" rtlCol="false" tIns="0" lIns="0" bIns="0" rIns="0">
            <a:spAutoFit/>
          </a:bodyPr>
          <a:lstStyle/>
          <a:p>
            <a:pPr algn="l">
              <a:lnSpc>
                <a:spcPts val="3499"/>
              </a:lnSpc>
            </a:pPr>
            <a:r>
              <a:rPr lang="en-US" sz="2499" spc="124" b="true">
                <a:solidFill>
                  <a:srgbClr val="000000"/>
                </a:solidFill>
                <a:latin typeface="Canva Sans Bold"/>
                <a:ea typeface="Canva Sans Bold"/>
                <a:cs typeface="Canva Sans Bold"/>
                <a:sym typeface="Canva Sans Bold"/>
              </a:rPr>
              <a:t>3.4. AVERAGE JRC (POST-SHEAR)</a:t>
            </a:r>
          </a:p>
          <a:p>
            <a:pPr algn="l">
              <a:lnSpc>
                <a:spcPts val="3499"/>
              </a:lnSpc>
              <a:spcBef>
                <a:spcPct val="0"/>
              </a:spcBef>
            </a:pPr>
            <a:r>
              <a:rPr lang="en-US" b="true" sz="2499" spc="124">
                <a:solidFill>
                  <a:srgbClr val="000000"/>
                </a:solidFill>
                <a:latin typeface="Canva Sans Bold"/>
                <a:ea typeface="Canva Sans Bold"/>
                <a:cs typeface="Canva Sans Bold"/>
                <a:sym typeface="Canva Sans Bold"/>
              </a:rPr>
              <a:t>JRC average = 7.07</a:t>
            </a:r>
          </a:p>
        </p:txBody>
      </p:sp>
      <p:sp>
        <p:nvSpPr>
          <p:cNvPr name="TextBox 9" id="9"/>
          <p:cNvSpPr txBox="true"/>
          <p:nvPr/>
        </p:nvSpPr>
        <p:spPr>
          <a:xfrm rot="0">
            <a:off x="1028700" y="3287508"/>
            <a:ext cx="7428567" cy="5069340"/>
          </a:xfrm>
          <a:prstGeom prst="rect">
            <a:avLst/>
          </a:prstGeom>
        </p:spPr>
        <p:txBody>
          <a:bodyPr anchor="t" rtlCol="false" tIns="0" lIns="0" bIns="0" rIns="0">
            <a:spAutoFit/>
          </a:bodyPr>
          <a:lstStyle/>
          <a:p>
            <a:pPr algn="l">
              <a:lnSpc>
                <a:spcPts val="3372"/>
              </a:lnSpc>
            </a:pPr>
            <a:r>
              <a:rPr lang="en-US" b="true" sz="2409" spc="120">
                <a:solidFill>
                  <a:srgbClr val="000000"/>
                </a:solidFill>
                <a:latin typeface="Telegraf Bold"/>
                <a:ea typeface="Telegraf Bold"/>
                <a:cs typeface="Telegraf Bold"/>
                <a:sym typeface="Telegraf Bold"/>
              </a:rPr>
              <a:t>3.5. ACCORDING TO BARTON &amp; CHOUBEY (1977) CLASSIFICATION</a:t>
            </a:r>
          </a:p>
          <a:p>
            <a:pPr algn="l">
              <a:lnSpc>
                <a:spcPts val="3372"/>
              </a:lnSpc>
            </a:pPr>
            <a:r>
              <a:rPr lang="en-US" b="true" sz="2409" spc="120">
                <a:solidFill>
                  <a:srgbClr val="000000"/>
                </a:solidFill>
                <a:latin typeface="Telegraf Bold"/>
                <a:ea typeface="Telegraf Bold"/>
                <a:cs typeface="Telegraf Bold"/>
                <a:sym typeface="Telegraf Bold"/>
              </a:rPr>
              <a:t>JRC 6-8: rough and planar surface</a:t>
            </a:r>
          </a:p>
          <a:p>
            <a:pPr algn="l">
              <a:lnSpc>
                <a:spcPts val="3372"/>
              </a:lnSpc>
            </a:pPr>
            <a:r>
              <a:rPr lang="en-US" b="true" sz="2409" spc="120">
                <a:solidFill>
                  <a:srgbClr val="000000"/>
                </a:solidFill>
                <a:latin typeface="Telegraf Bold"/>
                <a:ea typeface="Telegraf Bold"/>
                <a:cs typeface="Telegraf Bold"/>
                <a:sym typeface="Telegraf Bold"/>
              </a:rPr>
              <a:t>Classification: </a:t>
            </a:r>
            <a:r>
              <a:rPr lang="en-US" sz="2409" spc="120">
                <a:solidFill>
                  <a:srgbClr val="000000"/>
                </a:solidFill>
                <a:latin typeface="Telegraf"/>
                <a:ea typeface="Telegraf"/>
                <a:cs typeface="Telegraf"/>
                <a:sym typeface="Telegraf"/>
              </a:rPr>
              <a:t>The artificial roughness created falls into " Rough and planar " category,</a:t>
            </a:r>
          </a:p>
          <a:p>
            <a:pPr algn="l">
              <a:lnSpc>
                <a:spcPts val="3372"/>
              </a:lnSpc>
            </a:pPr>
            <a:r>
              <a:rPr lang="en-US" sz="2409" spc="120">
                <a:solidFill>
                  <a:srgbClr val="000000"/>
                </a:solidFill>
                <a:latin typeface="Telegraf"/>
                <a:ea typeface="Telegraf"/>
                <a:cs typeface="Telegraf"/>
                <a:sym typeface="Telegraf"/>
              </a:rPr>
              <a:t>which is appropriate for demonstrating significant shear strength enhancement and</a:t>
            </a:r>
          </a:p>
          <a:p>
            <a:pPr algn="l">
              <a:lnSpc>
                <a:spcPts val="3372"/>
              </a:lnSpc>
            </a:pPr>
            <a:r>
              <a:rPr lang="en-US" sz="2409" spc="120">
                <a:solidFill>
                  <a:srgbClr val="000000"/>
                </a:solidFill>
                <a:latin typeface="Telegraf"/>
                <a:ea typeface="Telegraf"/>
                <a:cs typeface="Telegraf"/>
                <a:sym typeface="Telegraf"/>
              </a:rPr>
              <a:t>subsequent degradation.</a:t>
            </a:r>
          </a:p>
          <a:p>
            <a:pPr algn="l">
              <a:lnSpc>
                <a:spcPts val="3372"/>
              </a:lnSpc>
            </a:pPr>
            <a:r>
              <a:rPr lang="en-US" sz="2409" spc="120">
                <a:solidFill>
                  <a:srgbClr val="000000"/>
                </a:solidFill>
                <a:latin typeface="Telegraf"/>
                <a:ea typeface="Telegraf"/>
                <a:cs typeface="Telegraf"/>
                <a:sym typeface="Telegraf"/>
              </a:rPr>
              <a:t>Due to the crushing and degradation of asperities during shearing, the joint surface</a:t>
            </a:r>
          </a:p>
          <a:p>
            <a:pPr algn="l">
              <a:lnSpc>
                <a:spcPts val="3372"/>
              </a:lnSpc>
              <a:spcBef>
                <a:spcPct val="0"/>
              </a:spcBef>
            </a:pPr>
            <a:r>
              <a:rPr lang="en-US" sz="2409" spc="120">
                <a:solidFill>
                  <a:srgbClr val="000000"/>
                </a:solidFill>
                <a:latin typeface="Telegraf"/>
                <a:ea typeface="Telegraf"/>
                <a:cs typeface="Telegraf"/>
                <a:sym typeface="Telegraf"/>
              </a:rPr>
              <a:t>becomes smoother, resulting in a noticeable decrease in its JRC value.</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0">
            <a:off x="12114668" y="-3157079"/>
            <a:ext cx="15827806" cy="6707033"/>
          </a:xfrm>
          <a:custGeom>
            <a:avLst/>
            <a:gdLst/>
            <a:ahLst/>
            <a:cxnLst/>
            <a:rect r="r" b="b" t="t" l="l"/>
            <a:pathLst>
              <a:path h="6707033" w="15827806">
                <a:moveTo>
                  <a:pt x="0" y="0"/>
                </a:moveTo>
                <a:lnTo>
                  <a:pt x="15827806" y="0"/>
                </a:lnTo>
                <a:lnTo>
                  <a:pt x="15827806" y="6707033"/>
                </a:lnTo>
                <a:lnTo>
                  <a:pt x="0" y="6707033"/>
                </a:lnTo>
                <a:lnTo>
                  <a:pt x="0" y="0"/>
                </a:lnTo>
                <a:close/>
              </a:path>
            </a:pathLst>
          </a:custGeom>
          <a:blipFill>
            <a:blip r:embed="rId2"/>
            <a:stretch>
              <a:fillRect l="0" t="0" r="0" b="0"/>
            </a:stretch>
          </a:blipFill>
        </p:spPr>
      </p:sp>
      <p:sp>
        <p:nvSpPr>
          <p:cNvPr name="Freeform 3" id="3"/>
          <p:cNvSpPr/>
          <p:nvPr/>
        </p:nvSpPr>
        <p:spPr>
          <a:xfrm flipH="true" flipV="false" rot="-2120312">
            <a:off x="-2273262" y="8331539"/>
            <a:ext cx="12760102" cy="5407093"/>
          </a:xfrm>
          <a:custGeom>
            <a:avLst/>
            <a:gdLst/>
            <a:ahLst/>
            <a:cxnLst/>
            <a:rect r="r" b="b" t="t" l="l"/>
            <a:pathLst>
              <a:path h="5407093" w="12760102">
                <a:moveTo>
                  <a:pt x="12760102" y="0"/>
                </a:moveTo>
                <a:lnTo>
                  <a:pt x="0" y="0"/>
                </a:lnTo>
                <a:lnTo>
                  <a:pt x="0" y="5407093"/>
                </a:lnTo>
                <a:lnTo>
                  <a:pt x="12760102" y="5407093"/>
                </a:lnTo>
                <a:lnTo>
                  <a:pt x="12760102" y="0"/>
                </a:lnTo>
                <a:close/>
              </a:path>
            </a:pathLst>
          </a:custGeom>
          <a:blipFill>
            <a:blip r:embed="rId2"/>
            <a:stretch>
              <a:fillRect l="0" t="0" r="0" b="0"/>
            </a:stretch>
          </a:blipFill>
        </p:spPr>
      </p:sp>
      <p:grpSp>
        <p:nvGrpSpPr>
          <p:cNvPr name="Group 4" id="4"/>
          <p:cNvGrpSpPr/>
          <p:nvPr/>
        </p:nvGrpSpPr>
        <p:grpSpPr>
          <a:xfrm rot="0">
            <a:off x="-408865" y="-392510"/>
            <a:ext cx="1216675" cy="11072020"/>
            <a:chOff x="0" y="0"/>
            <a:chExt cx="320441" cy="2916088"/>
          </a:xfrm>
        </p:grpSpPr>
        <p:sp>
          <p:nvSpPr>
            <p:cNvPr name="Freeform 5" id="5"/>
            <p:cNvSpPr/>
            <p:nvPr/>
          </p:nvSpPr>
          <p:spPr>
            <a:xfrm flipH="false" flipV="false" rot="0">
              <a:off x="0" y="0"/>
              <a:ext cx="320441" cy="2916088"/>
            </a:xfrm>
            <a:custGeom>
              <a:avLst/>
              <a:gdLst/>
              <a:ahLst/>
              <a:cxnLst/>
              <a:rect r="r" b="b" t="t" l="l"/>
              <a:pathLst>
                <a:path h="2916088" w="320441">
                  <a:moveTo>
                    <a:pt x="0" y="0"/>
                  </a:moveTo>
                  <a:lnTo>
                    <a:pt x="320441" y="0"/>
                  </a:lnTo>
                  <a:lnTo>
                    <a:pt x="320441"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320441" cy="2973238"/>
            </a:xfrm>
            <a:prstGeom prst="rect">
              <a:avLst/>
            </a:prstGeom>
          </p:spPr>
          <p:txBody>
            <a:bodyPr anchor="ctr" rtlCol="false" tIns="50800" lIns="50800" bIns="50800" rIns="50800"/>
            <a:lstStyle/>
            <a:p>
              <a:pPr algn="ctr">
                <a:lnSpc>
                  <a:spcPts val="3639"/>
                </a:lnSpc>
              </a:pPr>
            </a:p>
          </p:txBody>
        </p:sp>
      </p:grpSp>
      <p:grpSp>
        <p:nvGrpSpPr>
          <p:cNvPr name="Group 7" id="7"/>
          <p:cNvGrpSpPr/>
          <p:nvPr/>
        </p:nvGrpSpPr>
        <p:grpSpPr>
          <a:xfrm rot="0">
            <a:off x="1700206" y="1730481"/>
            <a:ext cx="14434438" cy="2002359"/>
            <a:chOff x="0" y="0"/>
            <a:chExt cx="3801663" cy="527370"/>
          </a:xfrm>
        </p:grpSpPr>
        <p:sp>
          <p:nvSpPr>
            <p:cNvPr name="Freeform 8" id="8"/>
            <p:cNvSpPr/>
            <p:nvPr/>
          </p:nvSpPr>
          <p:spPr>
            <a:xfrm flipH="false" flipV="false" rot="0">
              <a:off x="0" y="0"/>
              <a:ext cx="3801663" cy="527370"/>
            </a:xfrm>
            <a:custGeom>
              <a:avLst/>
              <a:gdLst/>
              <a:ahLst/>
              <a:cxnLst/>
              <a:rect r="r" b="b" t="t" l="l"/>
              <a:pathLst>
                <a:path h="527370" w="3801663">
                  <a:moveTo>
                    <a:pt x="0" y="0"/>
                  </a:moveTo>
                  <a:lnTo>
                    <a:pt x="3801663" y="0"/>
                  </a:lnTo>
                  <a:lnTo>
                    <a:pt x="3801663" y="527370"/>
                  </a:lnTo>
                  <a:lnTo>
                    <a:pt x="0" y="527370"/>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9" id="9"/>
            <p:cNvSpPr txBox="true"/>
            <p:nvPr/>
          </p:nvSpPr>
          <p:spPr>
            <a:xfrm>
              <a:off x="0" y="-57150"/>
              <a:ext cx="3801663" cy="584520"/>
            </a:xfrm>
            <a:prstGeom prst="rect">
              <a:avLst/>
            </a:prstGeom>
          </p:spPr>
          <p:txBody>
            <a:bodyPr anchor="ctr" rtlCol="false" tIns="50800" lIns="50800" bIns="50800" rIns="50800"/>
            <a:lstStyle/>
            <a:p>
              <a:pPr algn="ctr">
                <a:lnSpc>
                  <a:spcPts val="3639"/>
                </a:lnSpc>
              </a:pPr>
            </a:p>
          </p:txBody>
        </p:sp>
      </p:grpSp>
      <p:grpSp>
        <p:nvGrpSpPr>
          <p:cNvPr name="Group 10" id="10"/>
          <p:cNvGrpSpPr/>
          <p:nvPr/>
        </p:nvGrpSpPr>
        <p:grpSpPr>
          <a:xfrm rot="0">
            <a:off x="1700206" y="4362961"/>
            <a:ext cx="14550797" cy="2152579"/>
            <a:chOff x="0" y="0"/>
            <a:chExt cx="3832309" cy="566934"/>
          </a:xfrm>
        </p:grpSpPr>
        <p:sp>
          <p:nvSpPr>
            <p:cNvPr name="Freeform 11" id="11"/>
            <p:cNvSpPr/>
            <p:nvPr/>
          </p:nvSpPr>
          <p:spPr>
            <a:xfrm flipH="false" flipV="false" rot="0">
              <a:off x="0" y="0"/>
              <a:ext cx="3832309" cy="566934"/>
            </a:xfrm>
            <a:custGeom>
              <a:avLst/>
              <a:gdLst/>
              <a:ahLst/>
              <a:cxnLst/>
              <a:rect r="r" b="b" t="t" l="l"/>
              <a:pathLst>
                <a:path h="566934" w="3832309">
                  <a:moveTo>
                    <a:pt x="0" y="0"/>
                  </a:moveTo>
                  <a:lnTo>
                    <a:pt x="3832309" y="0"/>
                  </a:lnTo>
                  <a:lnTo>
                    <a:pt x="3832309" y="566934"/>
                  </a:lnTo>
                  <a:lnTo>
                    <a:pt x="0" y="566934"/>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12" id="12"/>
            <p:cNvSpPr txBox="true"/>
            <p:nvPr/>
          </p:nvSpPr>
          <p:spPr>
            <a:xfrm>
              <a:off x="0" y="-57150"/>
              <a:ext cx="3832309" cy="624084"/>
            </a:xfrm>
            <a:prstGeom prst="rect">
              <a:avLst/>
            </a:prstGeom>
          </p:spPr>
          <p:txBody>
            <a:bodyPr anchor="ctr" rtlCol="false" tIns="50800" lIns="50800" bIns="50800" rIns="50800"/>
            <a:lstStyle/>
            <a:p>
              <a:pPr algn="ctr">
                <a:lnSpc>
                  <a:spcPts val="3639"/>
                </a:lnSpc>
              </a:pPr>
            </a:p>
          </p:txBody>
        </p:sp>
      </p:grpSp>
      <p:sp>
        <p:nvSpPr>
          <p:cNvPr name="TextBox 13" id="13"/>
          <p:cNvSpPr txBox="true"/>
          <p:nvPr/>
        </p:nvSpPr>
        <p:spPr>
          <a:xfrm rot="0">
            <a:off x="1920637" y="2004351"/>
            <a:ext cx="14214007" cy="1166669"/>
          </a:xfrm>
          <a:prstGeom prst="rect">
            <a:avLst/>
          </a:prstGeom>
        </p:spPr>
        <p:txBody>
          <a:bodyPr anchor="t" rtlCol="false" tIns="0" lIns="0" bIns="0" rIns="0">
            <a:spAutoFit/>
          </a:bodyPr>
          <a:lstStyle/>
          <a:p>
            <a:pPr algn="l">
              <a:lnSpc>
                <a:spcPts val="2370"/>
              </a:lnSpc>
            </a:pPr>
            <a:r>
              <a:rPr lang="en-US" b="true" sz="1693" spc="84">
                <a:solidFill>
                  <a:srgbClr val="000000"/>
                </a:solidFill>
                <a:latin typeface="Canva Sans Bold"/>
                <a:ea typeface="Canva Sans Bold"/>
                <a:cs typeface="Canva Sans Bold"/>
                <a:sym typeface="Canva Sans Bold"/>
              </a:rPr>
              <a:t>1. CONDUCT EXPERIMENTS ON DIFFERENT</a:t>
            </a:r>
            <a:r>
              <a:rPr lang="en-US" b="true" sz="1693" spc="84">
                <a:solidFill>
                  <a:srgbClr val="000000"/>
                </a:solidFill>
                <a:latin typeface="Canva Sans Bold"/>
                <a:ea typeface="Canva Sans Bold"/>
                <a:cs typeface="Canva Sans Bold"/>
                <a:sym typeface="Canva Sans Bold"/>
              </a:rPr>
              <a:t> ROUGHNESS CATEGORIES.</a:t>
            </a:r>
          </a:p>
          <a:p>
            <a:pPr algn="l">
              <a:lnSpc>
                <a:spcPts val="2370"/>
              </a:lnSpc>
            </a:pPr>
            <a:r>
              <a:rPr lang="en-US" sz="1693" spc="84">
                <a:solidFill>
                  <a:srgbClr val="000000"/>
                </a:solidFill>
                <a:latin typeface="Canva Sans"/>
                <a:ea typeface="Canva Sans"/>
                <a:cs typeface="Canva Sans"/>
                <a:sym typeface="Canva Sans"/>
              </a:rPr>
              <a:t>The study can be extended by preparing POP samples with varying roughness types</a:t>
            </a:r>
          </a:p>
          <a:p>
            <a:pPr algn="l">
              <a:lnSpc>
                <a:spcPts val="2370"/>
              </a:lnSpc>
            </a:pPr>
            <a:r>
              <a:rPr lang="en-US" sz="1693" spc="84">
                <a:solidFill>
                  <a:srgbClr val="000000"/>
                </a:solidFill>
                <a:latin typeface="Canva Sans"/>
                <a:ea typeface="Canva Sans"/>
                <a:cs typeface="Canva Sans"/>
                <a:sym typeface="Canva Sans"/>
              </a:rPr>
              <a:t>(smooth, moderately rough). This will allow a more detailed understanding of how different</a:t>
            </a:r>
          </a:p>
          <a:p>
            <a:pPr algn="l">
              <a:lnSpc>
                <a:spcPts val="2370"/>
              </a:lnSpc>
              <a:spcBef>
                <a:spcPct val="0"/>
              </a:spcBef>
            </a:pPr>
            <a:r>
              <a:rPr lang="en-US" sz="1693" spc="84">
                <a:solidFill>
                  <a:srgbClr val="000000"/>
                </a:solidFill>
                <a:latin typeface="Canva Sans"/>
                <a:ea typeface="Canva Sans"/>
                <a:cs typeface="Canva Sans"/>
                <a:sym typeface="Canva Sans"/>
              </a:rPr>
              <a:t>asperity geometries influence shear strength and degradation.</a:t>
            </a:r>
          </a:p>
        </p:txBody>
      </p:sp>
      <p:sp>
        <p:nvSpPr>
          <p:cNvPr name="TextBox 14" id="14"/>
          <p:cNvSpPr txBox="true"/>
          <p:nvPr/>
        </p:nvSpPr>
        <p:spPr>
          <a:xfrm rot="0">
            <a:off x="1920637" y="4412333"/>
            <a:ext cx="13687393" cy="1406525"/>
          </a:xfrm>
          <a:prstGeom prst="rect">
            <a:avLst/>
          </a:prstGeom>
        </p:spPr>
        <p:txBody>
          <a:bodyPr anchor="t" rtlCol="false" tIns="0" lIns="0" bIns="0" rIns="0">
            <a:spAutoFit/>
          </a:bodyPr>
          <a:lstStyle/>
          <a:p>
            <a:pPr algn="l">
              <a:lnSpc>
                <a:spcPts val="2800"/>
              </a:lnSpc>
            </a:pPr>
            <a:r>
              <a:rPr lang="en-US" b="true" sz="2000" spc="100">
                <a:solidFill>
                  <a:srgbClr val="000000"/>
                </a:solidFill>
                <a:latin typeface="Canva Sans Bold"/>
                <a:ea typeface="Canva Sans Bold"/>
                <a:cs typeface="Canva Sans Bold"/>
                <a:sym typeface="Canva Sans Bold"/>
              </a:rPr>
              <a:t>2.</a:t>
            </a:r>
            <a:r>
              <a:rPr lang="en-US" b="true" sz="2000" spc="100">
                <a:solidFill>
                  <a:srgbClr val="000000"/>
                </a:solidFill>
                <a:latin typeface="Canva Sans Bold"/>
                <a:ea typeface="Canva Sans Bold"/>
                <a:cs typeface="Canva Sans Bold"/>
                <a:sym typeface="Canva Sans Bold"/>
              </a:rPr>
              <a:t> STUDY THE INFLUENCE OF ENVIRONMENTAL CONDITIONS</a:t>
            </a:r>
          </a:p>
          <a:p>
            <a:pPr algn="l">
              <a:lnSpc>
                <a:spcPts val="2800"/>
              </a:lnSpc>
            </a:pPr>
            <a:r>
              <a:rPr lang="en-US" sz="2000" spc="100">
                <a:solidFill>
                  <a:srgbClr val="000000"/>
                </a:solidFill>
                <a:latin typeface="Canva Sans"/>
                <a:ea typeface="Canva Sans"/>
                <a:cs typeface="Canva Sans"/>
                <a:sym typeface="Canva Sans"/>
              </a:rPr>
              <a:t>Future work may</a:t>
            </a:r>
            <a:r>
              <a:rPr lang="en-US" sz="2000" spc="100">
                <a:solidFill>
                  <a:srgbClr val="000000"/>
                </a:solidFill>
                <a:latin typeface="Canva Sans"/>
                <a:ea typeface="Canva Sans"/>
                <a:cs typeface="Canva Sans"/>
                <a:sym typeface="Canva Sans"/>
              </a:rPr>
              <a:t> include investigating how factors such as moisture content, wet–dry</a:t>
            </a:r>
          </a:p>
          <a:p>
            <a:pPr algn="l">
              <a:lnSpc>
                <a:spcPts val="2800"/>
              </a:lnSpc>
            </a:pPr>
            <a:r>
              <a:rPr lang="en-US" sz="2000" spc="100">
                <a:solidFill>
                  <a:srgbClr val="000000"/>
                </a:solidFill>
                <a:latin typeface="Canva Sans"/>
                <a:ea typeface="Canva Sans"/>
                <a:cs typeface="Canva Sans"/>
                <a:sym typeface="Canva Sans"/>
              </a:rPr>
              <a:t>cycles, and temperature variations affect roughness degradation and shear strength. This</a:t>
            </a:r>
          </a:p>
          <a:p>
            <a:pPr algn="l">
              <a:lnSpc>
                <a:spcPts val="2800"/>
              </a:lnSpc>
            </a:pPr>
            <a:r>
              <a:rPr lang="en-US" sz="2000" spc="100">
                <a:solidFill>
                  <a:srgbClr val="000000"/>
                </a:solidFill>
                <a:latin typeface="Canva Sans"/>
                <a:ea typeface="Canva Sans"/>
                <a:cs typeface="Canva Sans"/>
                <a:sym typeface="Canva Sans"/>
              </a:rPr>
              <a:t>will make the findings more applicable to field conditions.</a:t>
            </a:r>
          </a:p>
        </p:txBody>
      </p:sp>
      <p:sp>
        <p:nvSpPr>
          <p:cNvPr name="TextBox 15" id="15"/>
          <p:cNvSpPr txBox="true"/>
          <p:nvPr/>
        </p:nvSpPr>
        <p:spPr>
          <a:xfrm rot="0">
            <a:off x="4615924" y="442066"/>
            <a:ext cx="10505268" cy="564515"/>
          </a:xfrm>
          <a:prstGeom prst="rect">
            <a:avLst/>
          </a:prstGeom>
        </p:spPr>
        <p:txBody>
          <a:bodyPr anchor="t" rtlCol="false" tIns="0" lIns="0" bIns="0" rIns="0">
            <a:spAutoFit/>
          </a:bodyPr>
          <a:lstStyle/>
          <a:p>
            <a:pPr algn="l">
              <a:lnSpc>
                <a:spcPts val="3879"/>
              </a:lnSpc>
            </a:pPr>
            <a:r>
              <a:rPr lang="en-US" b="true" sz="3999">
                <a:solidFill>
                  <a:srgbClr val="000000"/>
                </a:solidFill>
                <a:latin typeface="Telegraf Bold"/>
                <a:ea typeface="Telegraf Bold"/>
                <a:cs typeface="Telegraf Bold"/>
                <a:sym typeface="Telegraf Bold"/>
              </a:rPr>
              <a:t>6. FUTURE WORK PROPOSED</a:t>
            </a:r>
          </a:p>
        </p:txBody>
      </p:sp>
      <p:grpSp>
        <p:nvGrpSpPr>
          <p:cNvPr name="Group 16" id="16"/>
          <p:cNvGrpSpPr/>
          <p:nvPr/>
        </p:nvGrpSpPr>
        <p:grpSpPr>
          <a:xfrm rot="0">
            <a:off x="1700206" y="7090631"/>
            <a:ext cx="14434438" cy="2344403"/>
            <a:chOff x="0" y="0"/>
            <a:chExt cx="3801663" cy="617456"/>
          </a:xfrm>
        </p:grpSpPr>
        <p:sp>
          <p:nvSpPr>
            <p:cNvPr name="Freeform 17" id="17"/>
            <p:cNvSpPr/>
            <p:nvPr/>
          </p:nvSpPr>
          <p:spPr>
            <a:xfrm flipH="false" flipV="false" rot="0">
              <a:off x="0" y="0"/>
              <a:ext cx="3801663" cy="617456"/>
            </a:xfrm>
            <a:custGeom>
              <a:avLst/>
              <a:gdLst/>
              <a:ahLst/>
              <a:cxnLst/>
              <a:rect r="r" b="b" t="t" l="l"/>
              <a:pathLst>
                <a:path h="617456" w="3801663">
                  <a:moveTo>
                    <a:pt x="0" y="0"/>
                  </a:moveTo>
                  <a:lnTo>
                    <a:pt x="3801663" y="0"/>
                  </a:lnTo>
                  <a:lnTo>
                    <a:pt x="3801663" y="617456"/>
                  </a:lnTo>
                  <a:lnTo>
                    <a:pt x="0" y="617456"/>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18" id="18"/>
            <p:cNvSpPr txBox="true"/>
            <p:nvPr/>
          </p:nvSpPr>
          <p:spPr>
            <a:xfrm>
              <a:off x="0" y="-57150"/>
              <a:ext cx="3801663" cy="674606"/>
            </a:xfrm>
            <a:prstGeom prst="rect">
              <a:avLst/>
            </a:prstGeom>
          </p:spPr>
          <p:txBody>
            <a:bodyPr anchor="ctr" rtlCol="false" tIns="50800" lIns="50800" bIns="50800" rIns="50800"/>
            <a:lstStyle/>
            <a:p>
              <a:pPr algn="ctr">
                <a:lnSpc>
                  <a:spcPts val="3639"/>
                </a:lnSpc>
              </a:pPr>
            </a:p>
          </p:txBody>
        </p:sp>
      </p:grpSp>
      <p:sp>
        <p:nvSpPr>
          <p:cNvPr name="TextBox 19" id="19"/>
          <p:cNvSpPr txBox="true"/>
          <p:nvPr/>
        </p:nvSpPr>
        <p:spPr>
          <a:xfrm rot="0">
            <a:off x="2183944" y="7482985"/>
            <a:ext cx="13687393" cy="1406525"/>
          </a:xfrm>
          <a:prstGeom prst="rect">
            <a:avLst/>
          </a:prstGeom>
        </p:spPr>
        <p:txBody>
          <a:bodyPr anchor="t" rtlCol="false" tIns="0" lIns="0" bIns="0" rIns="0">
            <a:spAutoFit/>
          </a:bodyPr>
          <a:lstStyle/>
          <a:p>
            <a:pPr algn="l">
              <a:lnSpc>
                <a:spcPts val="2800"/>
              </a:lnSpc>
            </a:pPr>
            <a:r>
              <a:rPr lang="en-US" b="true" sz="2000" spc="100">
                <a:solidFill>
                  <a:srgbClr val="000000"/>
                </a:solidFill>
                <a:latin typeface="Canva Sans Bold"/>
                <a:ea typeface="Canva Sans Bold"/>
                <a:cs typeface="Canva Sans Bold"/>
                <a:sym typeface="Canva Sans Bold"/>
              </a:rPr>
              <a:t>3. DEVELOP PREDICTIVE MODELS FOR ROUGHNESS DEGRADATION</a:t>
            </a:r>
          </a:p>
          <a:p>
            <a:pPr algn="l">
              <a:lnSpc>
                <a:spcPts val="2800"/>
              </a:lnSpc>
            </a:pPr>
            <a:r>
              <a:rPr lang="en-US" sz="2000" spc="100">
                <a:solidFill>
                  <a:srgbClr val="000000"/>
                </a:solidFill>
                <a:latin typeface="Canva Sans"/>
                <a:ea typeface="Canva Sans"/>
                <a:cs typeface="Canva Sans"/>
                <a:sym typeface="Canva Sans"/>
              </a:rPr>
              <a:t>Machine learning or regression-based models can be developed using pre- and post-she</a:t>
            </a:r>
            <a:r>
              <a:rPr lang="en-US" sz="2000" spc="100">
                <a:solidFill>
                  <a:srgbClr val="000000"/>
                </a:solidFill>
                <a:latin typeface="Canva Sans"/>
                <a:ea typeface="Canva Sans"/>
                <a:cs typeface="Canva Sans"/>
                <a:sym typeface="Canva Sans"/>
              </a:rPr>
              <a:t>ar</a:t>
            </a:r>
          </a:p>
          <a:p>
            <a:pPr algn="l">
              <a:lnSpc>
                <a:spcPts val="2800"/>
              </a:lnSpc>
            </a:pPr>
            <a:r>
              <a:rPr lang="en-US" sz="2000" spc="100">
                <a:solidFill>
                  <a:srgbClr val="000000"/>
                </a:solidFill>
                <a:latin typeface="Canva Sans"/>
                <a:ea typeface="Canva Sans"/>
                <a:cs typeface="Canva Sans"/>
                <a:sym typeface="Canva Sans"/>
              </a:rPr>
              <a:t>datasets to predict roughness reduction and JRC evolution. This will help automate</a:t>
            </a:r>
          </a:p>
          <a:p>
            <a:pPr algn="l">
              <a:lnSpc>
                <a:spcPts val="2800"/>
              </a:lnSpc>
            </a:pPr>
            <a:r>
              <a:rPr lang="en-US" sz="2000" spc="100">
                <a:solidFill>
                  <a:srgbClr val="000000"/>
                </a:solidFill>
                <a:latin typeface="Canva Sans"/>
                <a:ea typeface="Canva Sans"/>
                <a:cs typeface="Canva Sans"/>
                <a:sym typeface="Canva Sans"/>
              </a:rPr>
              <a:t>roughness quantification and improve forecasting of long-term joint behavior.</a:t>
            </a:r>
          </a:p>
        </p:txBody>
      </p:sp>
      <p:sp>
        <p:nvSpPr>
          <p:cNvPr name="TextBox 20" id="2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0">
            <a:off x="12114668" y="-3157079"/>
            <a:ext cx="15827806" cy="6707033"/>
          </a:xfrm>
          <a:custGeom>
            <a:avLst/>
            <a:gdLst/>
            <a:ahLst/>
            <a:cxnLst/>
            <a:rect r="r" b="b" t="t" l="l"/>
            <a:pathLst>
              <a:path h="6707033" w="15827806">
                <a:moveTo>
                  <a:pt x="0" y="0"/>
                </a:moveTo>
                <a:lnTo>
                  <a:pt x="15827806" y="0"/>
                </a:lnTo>
                <a:lnTo>
                  <a:pt x="15827806" y="6707033"/>
                </a:lnTo>
                <a:lnTo>
                  <a:pt x="0" y="6707033"/>
                </a:lnTo>
                <a:lnTo>
                  <a:pt x="0" y="0"/>
                </a:lnTo>
                <a:close/>
              </a:path>
            </a:pathLst>
          </a:custGeom>
          <a:blipFill>
            <a:blip r:embed="rId2"/>
            <a:stretch>
              <a:fillRect l="0" t="0" r="0" b="0"/>
            </a:stretch>
          </a:blipFill>
        </p:spPr>
      </p:sp>
      <p:sp>
        <p:nvSpPr>
          <p:cNvPr name="Freeform 3" id="3"/>
          <p:cNvSpPr/>
          <p:nvPr/>
        </p:nvSpPr>
        <p:spPr>
          <a:xfrm flipH="true" flipV="false" rot="-2120312">
            <a:off x="-2273262" y="8331539"/>
            <a:ext cx="12760102" cy="5407093"/>
          </a:xfrm>
          <a:custGeom>
            <a:avLst/>
            <a:gdLst/>
            <a:ahLst/>
            <a:cxnLst/>
            <a:rect r="r" b="b" t="t" l="l"/>
            <a:pathLst>
              <a:path h="5407093" w="12760102">
                <a:moveTo>
                  <a:pt x="12760102" y="0"/>
                </a:moveTo>
                <a:lnTo>
                  <a:pt x="0" y="0"/>
                </a:lnTo>
                <a:lnTo>
                  <a:pt x="0" y="5407093"/>
                </a:lnTo>
                <a:lnTo>
                  <a:pt x="12760102" y="5407093"/>
                </a:lnTo>
                <a:lnTo>
                  <a:pt x="12760102" y="0"/>
                </a:lnTo>
                <a:close/>
              </a:path>
            </a:pathLst>
          </a:custGeom>
          <a:blipFill>
            <a:blip r:embed="rId2"/>
            <a:stretch>
              <a:fillRect l="0" t="0" r="0" b="0"/>
            </a:stretch>
          </a:blipFill>
        </p:spPr>
      </p:sp>
      <p:grpSp>
        <p:nvGrpSpPr>
          <p:cNvPr name="Group 4" id="4"/>
          <p:cNvGrpSpPr/>
          <p:nvPr/>
        </p:nvGrpSpPr>
        <p:grpSpPr>
          <a:xfrm rot="0">
            <a:off x="-408865" y="-392510"/>
            <a:ext cx="1216675" cy="11072020"/>
            <a:chOff x="0" y="0"/>
            <a:chExt cx="320441" cy="2916088"/>
          </a:xfrm>
        </p:grpSpPr>
        <p:sp>
          <p:nvSpPr>
            <p:cNvPr name="Freeform 5" id="5"/>
            <p:cNvSpPr/>
            <p:nvPr/>
          </p:nvSpPr>
          <p:spPr>
            <a:xfrm flipH="false" flipV="false" rot="0">
              <a:off x="0" y="0"/>
              <a:ext cx="320441" cy="2916088"/>
            </a:xfrm>
            <a:custGeom>
              <a:avLst/>
              <a:gdLst/>
              <a:ahLst/>
              <a:cxnLst/>
              <a:rect r="r" b="b" t="t" l="l"/>
              <a:pathLst>
                <a:path h="2916088" w="320441">
                  <a:moveTo>
                    <a:pt x="0" y="0"/>
                  </a:moveTo>
                  <a:lnTo>
                    <a:pt x="320441" y="0"/>
                  </a:lnTo>
                  <a:lnTo>
                    <a:pt x="320441"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320441" cy="2973238"/>
            </a:xfrm>
            <a:prstGeom prst="rect">
              <a:avLst/>
            </a:prstGeom>
          </p:spPr>
          <p:txBody>
            <a:bodyPr anchor="ctr" rtlCol="false" tIns="50800" lIns="50800" bIns="50800" rIns="50800"/>
            <a:lstStyle/>
            <a:p>
              <a:pPr algn="ctr">
                <a:lnSpc>
                  <a:spcPts val="3639"/>
                </a:lnSpc>
              </a:pPr>
            </a:p>
          </p:txBody>
        </p:sp>
      </p:grpSp>
      <p:grpSp>
        <p:nvGrpSpPr>
          <p:cNvPr name="Group 7" id="7"/>
          <p:cNvGrpSpPr/>
          <p:nvPr/>
        </p:nvGrpSpPr>
        <p:grpSpPr>
          <a:xfrm rot="0">
            <a:off x="1700206" y="1579552"/>
            <a:ext cx="14887588" cy="3195246"/>
            <a:chOff x="0" y="0"/>
            <a:chExt cx="3921011" cy="841546"/>
          </a:xfrm>
        </p:grpSpPr>
        <p:sp>
          <p:nvSpPr>
            <p:cNvPr name="Freeform 8" id="8"/>
            <p:cNvSpPr/>
            <p:nvPr/>
          </p:nvSpPr>
          <p:spPr>
            <a:xfrm flipH="false" flipV="false" rot="0">
              <a:off x="0" y="0"/>
              <a:ext cx="3921011" cy="841546"/>
            </a:xfrm>
            <a:custGeom>
              <a:avLst/>
              <a:gdLst/>
              <a:ahLst/>
              <a:cxnLst/>
              <a:rect r="r" b="b" t="t" l="l"/>
              <a:pathLst>
                <a:path h="841546" w="3921011">
                  <a:moveTo>
                    <a:pt x="0" y="0"/>
                  </a:moveTo>
                  <a:lnTo>
                    <a:pt x="3921011" y="0"/>
                  </a:lnTo>
                  <a:lnTo>
                    <a:pt x="3921011" y="841546"/>
                  </a:lnTo>
                  <a:lnTo>
                    <a:pt x="0" y="841546"/>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9" id="9"/>
            <p:cNvSpPr txBox="true"/>
            <p:nvPr/>
          </p:nvSpPr>
          <p:spPr>
            <a:xfrm>
              <a:off x="0" y="-57150"/>
              <a:ext cx="3921011" cy="898696"/>
            </a:xfrm>
            <a:prstGeom prst="rect">
              <a:avLst/>
            </a:prstGeom>
          </p:spPr>
          <p:txBody>
            <a:bodyPr anchor="ctr" rtlCol="false" tIns="50800" lIns="50800" bIns="50800" rIns="50800"/>
            <a:lstStyle/>
            <a:p>
              <a:pPr algn="ctr">
                <a:lnSpc>
                  <a:spcPts val="3639"/>
                </a:lnSpc>
              </a:pPr>
            </a:p>
          </p:txBody>
        </p:sp>
      </p:grpSp>
      <p:sp>
        <p:nvSpPr>
          <p:cNvPr name="TextBox 10" id="10"/>
          <p:cNvSpPr txBox="true"/>
          <p:nvPr/>
        </p:nvSpPr>
        <p:spPr>
          <a:xfrm rot="0">
            <a:off x="2183944" y="2080316"/>
            <a:ext cx="14214007" cy="1461944"/>
          </a:xfrm>
          <a:prstGeom prst="rect">
            <a:avLst/>
          </a:prstGeom>
        </p:spPr>
        <p:txBody>
          <a:bodyPr anchor="t" rtlCol="false" tIns="0" lIns="0" bIns="0" rIns="0">
            <a:spAutoFit/>
          </a:bodyPr>
          <a:lstStyle/>
          <a:p>
            <a:pPr algn="l">
              <a:lnSpc>
                <a:spcPts val="2370"/>
              </a:lnSpc>
            </a:pPr>
            <a:r>
              <a:rPr lang="en-US" b="true" sz="1693" spc="84">
                <a:solidFill>
                  <a:srgbClr val="000000"/>
                </a:solidFill>
                <a:latin typeface="Canva Sans Bold"/>
                <a:ea typeface="Canva Sans Bold"/>
                <a:cs typeface="Canva Sans Bold"/>
                <a:sym typeface="Canva Sans Bold"/>
              </a:rPr>
              <a:t>4. PERFORM DIRECT SHEAR TESTS UNDER MULTIPLE NORMAL STRESSES</a:t>
            </a:r>
          </a:p>
          <a:p>
            <a:pPr algn="l">
              <a:lnSpc>
                <a:spcPts val="2370"/>
              </a:lnSpc>
            </a:pPr>
            <a:r>
              <a:rPr lang="en-US" sz="1693" spc="84">
                <a:solidFill>
                  <a:srgbClr val="000000"/>
                </a:solidFill>
                <a:latin typeface="Canva Sans"/>
                <a:ea typeface="Canva Sans"/>
                <a:cs typeface="Canva Sans"/>
                <a:sym typeface="Canva Sans"/>
              </a:rPr>
              <a:t>Future work can include conducting direct </a:t>
            </a:r>
            <a:r>
              <a:rPr lang="en-US" sz="1693" spc="84">
                <a:solidFill>
                  <a:srgbClr val="000000"/>
                </a:solidFill>
                <a:latin typeface="Canva Sans"/>
                <a:ea typeface="Canva Sans"/>
                <a:cs typeface="Canva Sans"/>
                <a:sym typeface="Canva Sans"/>
              </a:rPr>
              <a:t>shear tests at different normal stresses (e.g., 0.5</a:t>
            </a:r>
          </a:p>
          <a:p>
            <a:pPr algn="l">
              <a:lnSpc>
                <a:spcPts val="2370"/>
              </a:lnSpc>
            </a:pPr>
            <a:r>
              <a:rPr lang="en-US" sz="1693" spc="84">
                <a:solidFill>
                  <a:srgbClr val="000000"/>
                </a:solidFill>
                <a:latin typeface="Canva Sans"/>
                <a:ea typeface="Canva Sans"/>
                <a:cs typeface="Canva Sans"/>
                <a:sym typeface="Canva Sans"/>
              </a:rPr>
              <a:t>MPa, 1 MPa, 1.5 MPa, 2 MPa) to study how confinement influences roughness degradation,</a:t>
            </a:r>
          </a:p>
          <a:p>
            <a:pPr algn="l">
              <a:lnSpc>
                <a:spcPts val="2370"/>
              </a:lnSpc>
            </a:pPr>
            <a:r>
              <a:rPr lang="en-US" sz="1693" spc="84">
                <a:solidFill>
                  <a:srgbClr val="000000"/>
                </a:solidFill>
                <a:latin typeface="Canva Sans"/>
                <a:ea typeface="Canva Sans"/>
                <a:cs typeface="Canva Sans"/>
                <a:sym typeface="Canva Sans"/>
              </a:rPr>
              <a:t>dilation behavior, and shear strength. This will help establish a more complete shear</a:t>
            </a:r>
          </a:p>
          <a:p>
            <a:pPr algn="l">
              <a:lnSpc>
                <a:spcPts val="2370"/>
              </a:lnSpc>
              <a:spcBef>
                <a:spcPct val="0"/>
              </a:spcBef>
            </a:pPr>
            <a:r>
              <a:rPr lang="en-US" sz="1693" spc="84">
                <a:solidFill>
                  <a:srgbClr val="000000"/>
                </a:solidFill>
                <a:latin typeface="Canva Sans"/>
                <a:ea typeface="Canva Sans"/>
                <a:cs typeface="Canva Sans"/>
                <a:sym typeface="Canva Sans"/>
              </a:rPr>
              <a:t>strength envelope for joints with varying roughness.</a:t>
            </a:r>
          </a:p>
        </p:txBody>
      </p:sp>
      <p:sp>
        <p:nvSpPr>
          <p:cNvPr name="TextBox 11" id="11"/>
          <p:cNvSpPr txBox="true"/>
          <p:nvPr/>
        </p:nvSpPr>
        <p:spPr>
          <a:xfrm rot="0">
            <a:off x="5025829" y="653087"/>
            <a:ext cx="10505268" cy="564515"/>
          </a:xfrm>
          <a:prstGeom prst="rect">
            <a:avLst/>
          </a:prstGeom>
        </p:spPr>
        <p:txBody>
          <a:bodyPr anchor="t" rtlCol="false" tIns="0" lIns="0" bIns="0" rIns="0">
            <a:spAutoFit/>
          </a:bodyPr>
          <a:lstStyle/>
          <a:p>
            <a:pPr algn="l">
              <a:lnSpc>
                <a:spcPts val="3879"/>
              </a:lnSpc>
            </a:pPr>
            <a:r>
              <a:rPr lang="en-US" b="true" sz="3999">
                <a:solidFill>
                  <a:srgbClr val="000000"/>
                </a:solidFill>
                <a:latin typeface="Telegraf Bold"/>
                <a:ea typeface="Telegraf Bold"/>
                <a:cs typeface="Telegraf Bold"/>
                <a:sym typeface="Telegraf Bold"/>
              </a:rPr>
              <a:t>FUTURE WORK PROPOSED</a:t>
            </a: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25008">
            <a:off x="-467361" y="-2757747"/>
            <a:ext cx="12701350" cy="5382197"/>
          </a:xfrm>
          <a:custGeom>
            <a:avLst/>
            <a:gdLst/>
            <a:ahLst/>
            <a:cxnLst/>
            <a:rect r="r" b="b" t="t" l="l"/>
            <a:pathLst>
              <a:path h="5382197" w="12701350">
                <a:moveTo>
                  <a:pt x="0" y="0"/>
                </a:moveTo>
                <a:lnTo>
                  <a:pt x="12701349" y="0"/>
                </a:lnTo>
                <a:lnTo>
                  <a:pt x="12701349" y="5382197"/>
                </a:lnTo>
                <a:lnTo>
                  <a:pt x="0" y="5382197"/>
                </a:lnTo>
                <a:lnTo>
                  <a:pt x="0" y="0"/>
                </a:lnTo>
                <a:close/>
              </a:path>
            </a:pathLst>
          </a:custGeom>
          <a:blipFill>
            <a:blip r:embed="rId2"/>
            <a:stretch>
              <a:fillRect l="0" t="0" r="0" b="0"/>
            </a:stretch>
          </a:blipFill>
        </p:spPr>
      </p:sp>
      <p:sp>
        <p:nvSpPr>
          <p:cNvPr name="Freeform 3" id="3"/>
          <p:cNvSpPr/>
          <p:nvPr/>
        </p:nvSpPr>
        <p:spPr>
          <a:xfrm flipH="false" flipV="false" rot="0">
            <a:off x="10986204" y="6250419"/>
            <a:ext cx="11514218" cy="8506128"/>
          </a:xfrm>
          <a:custGeom>
            <a:avLst/>
            <a:gdLst/>
            <a:ahLst/>
            <a:cxnLst/>
            <a:rect r="r" b="b" t="t" l="l"/>
            <a:pathLst>
              <a:path h="8506128" w="11514218">
                <a:moveTo>
                  <a:pt x="0" y="0"/>
                </a:moveTo>
                <a:lnTo>
                  <a:pt x="11514218" y="0"/>
                </a:lnTo>
                <a:lnTo>
                  <a:pt x="11514218" y="8506128"/>
                </a:lnTo>
                <a:lnTo>
                  <a:pt x="0" y="8506128"/>
                </a:lnTo>
                <a:lnTo>
                  <a:pt x="0" y="0"/>
                </a:lnTo>
                <a:close/>
              </a:path>
            </a:pathLst>
          </a:custGeom>
          <a:blipFill>
            <a:blip r:embed="rId3"/>
            <a:stretch>
              <a:fillRect l="0" t="0" r="0" b="0"/>
            </a:stretch>
          </a:blipFill>
        </p:spPr>
      </p:sp>
      <p:grpSp>
        <p:nvGrpSpPr>
          <p:cNvPr name="Group 4" id="4"/>
          <p:cNvGrpSpPr/>
          <p:nvPr/>
        </p:nvGrpSpPr>
        <p:grpSpPr>
          <a:xfrm rot="0">
            <a:off x="17259300" y="-392510"/>
            <a:ext cx="1437565" cy="11072020"/>
            <a:chOff x="0" y="0"/>
            <a:chExt cx="378618" cy="2916088"/>
          </a:xfrm>
        </p:grpSpPr>
        <p:sp>
          <p:nvSpPr>
            <p:cNvPr name="Freeform 5" id="5"/>
            <p:cNvSpPr/>
            <p:nvPr/>
          </p:nvSpPr>
          <p:spPr>
            <a:xfrm flipH="false" flipV="false" rot="0">
              <a:off x="0" y="0"/>
              <a:ext cx="378618" cy="2916088"/>
            </a:xfrm>
            <a:custGeom>
              <a:avLst/>
              <a:gdLst/>
              <a:ahLst/>
              <a:cxnLst/>
              <a:rect r="r" b="b" t="t" l="l"/>
              <a:pathLst>
                <a:path h="2916088" w="378618">
                  <a:moveTo>
                    <a:pt x="0" y="0"/>
                  </a:moveTo>
                  <a:lnTo>
                    <a:pt x="378618" y="0"/>
                  </a:lnTo>
                  <a:lnTo>
                    <a:pt x="378618"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378618" cy="2973238"/>
            </a:xfrm>
            <a:prstGeom prst="rect">
              <a:avLst/>
            </a:prstGeom>
          </p:spPr>
          <p:txBody>
            <a:bodyPr anchor="ctr" rtlCol="false" tIns="50800" lIns="50800" bIns="50800" rIns="50800"/>
            <a:lstStyle/>
            <a:p>
              <a:pPr algn="ctr">
                <a:lnSpc>
                  <a:spcPts val="3639"/>
                </a:lnSpc>
              </a:pPr>
            </a:p>
          </p:txBody>
        </p:sp>
      </p:grpSp>
      <p:graphicFrame>
        <p:nvGraphicFramePr>
          <p:cNvPr name="Object 7" id="7"/>
          <p:cNvGraphicFramePr/>
          <p:nvPr/>
        </p:nvGraphicFramePr>
        <p:xfrm>
          <a:off x="1028700" y="4853336"/>
          <a:ext cx="7543800" cy="3143250"/>
        </p:xfrm>
        <a:graphic>
          <a:graphicData uri="http://schemas.openxmlformats.org/presentationml/2006/ole">
            <p:oleObj imgW="9042400" imgH="46482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
        <p:nvSpPr>
          <p:cNvPr name="TextBox 8" id="8"/>
          <p:cNvSpPr txBox="true"/>
          <p:nvPr/>
        </p:nvSpPr>
        <p:spPr>
          <a:xfrm rot="0">
            <a:off x="1284233" y="657464"/>
            <a:ext cx="12765895" cy="564515"/>
          </a:xfrm>
          <a:prstGeom prst="rect">
            <a:avLst/>
          </a:prstGeom>
        </p:spPr>
        <p:txBody>
          <a:bodyPr anchor="t" rtlCol="false" tIns="0" lIns="0" bIns="0" rIns="0">
            <a:spAutoFit/>
          </a:bodyPr>
          <a:lstStyle/>
          <a:p>
            <a:pPr algn="l">
              <a:lnSpc>
                <a:spcPts val="3879"/>
              </a:lnSpc>
            </a:pPr>
            <a:r>
              <a:rPr lang="en-US" b="true" sz="3999">
                <a:solidFill>
                  <a:srgbClr val="000000"/>
                </a:solidFill>
                <a:latin typeface="Telegraf Bold"/>
                <a:ea typeface="Telegraf Bold"/>
                <a:cs typeface="Telegraf Bold"/>
                <a:sym typeface="Telegraf Bold"/>
              </a:rPr>
              <a:t> CONCLUSION</a:t>
            </a:r>
          </a:p>
        </p:txBody>
      </p:sp>
      <p:sp>
        <p:nvSpPr>
          <p:cNvPr name="TextBox 9" id="9"/>
          <p:cNvSpPr txBox="true"/>
          <p:nvPr/>
        </p:nvSpPr>
        <p:spPr>
          <a:xfrm rot="0">
            <a:off x="1028700" y="1536304"/>
            <a:ext cx="12806552" cy="2926507"/>
          </a:xfrm>
          <a:prstGeom prst="rect">
            <a:avLst/>
          </a:prstGeom>
        </p:spPr>
        <p:txBody>
          <a:bodyPr anchor="t" rtlCol="false" tIns="0" lIns="0" bIns="0" rIns="0">
            <a:spAutoFit/>
          </a:bodyPr>
          <a:lstStyle/>
          <a:p>
            <a:pPr algn="l" marL="511615" indent="-255808" lvl="1">
              <a:lnSpc>
                <a:spcPts val="3317"/>
              </a:lnSpc>
              <a:buFont typeface="Arial"/>
              <a:buChar char="•"/>
            </a:pPr>
            <a:r>
              <a:rPr lang="en-US" sz="2369" spc="118">
                <a:solidFill>
                  <a:srgbClr val="000000"/>
                </a:solidFill>
                <a:latin typeface="Telegraf"/>
                <a:ea typeface="Telegraf"/>
                <a:cs typeface="Telegraf"/>
                <a:sym typeface="Telegraf"/>
              </a:rPr>
              <a:t>Pre-shear</a:t>
            </a:r>
            <a:r>
              <a:rPr lang="en-US" sz="2369" spc="118">
                <a:solidFill>
                  <a:srgbClr val="000000"/>
                </a:solidFill>
                <a:latin typeface="Telegraf"/>
                <a:ea typeface="Telegraf"/>
                <a:cs typeface="Telegraf"/>
                <a:sym typeface="Telegraf"/>
              </a:rPr>
              <a:t> JRC = 12.44 → rough &amp; undulating</a:t>
            </a:r>
          </a:p>
          <a:p>
            <a:pPr algn="l" marL="511615" indent="-255808" lvl="1">
              <a:lnSpc>
                <a:spcPts val="3317"/>
              </a:lnSpc>
              <a:buFont typeface="Arial"/>
              <a:buChar char="•"/>
            </a:pPr>
            <a:r>
              <a:rPr lang="en-US" sz="2369" spc="118">
                <a:solidFill>
                  <a:srgbClr val="000000"/>
                </a:solidFill>
                <a:latin typeface="Telegraf"/>
                <a:ea typeface="Telegraf"/>
                <a:cs typeface="Telegraf"/>
                <a:sym typeface="Telegraf"/>
              </a:rPr>
              <a:t>Post-shear JRC = 7.07 → rough &amp; planar</a:t>
            </a:r>
          </a:p>
          <a:p>
            <a:pPr algn="l" marL="511615" indent="-255808" lvl="1">
              <a:lnSpc>
                <a:spcPts val="3317"/>
              </a:lnSpc>
              <a:buFont typeface="Arial"/>
              <a:buChar char="•"/>
            </a:pPr>
            <a:r>
              <a:rPr lang="en-US" sz="2369" spc="118">
                <a:solidFill>
                  <a:srgbClr val="000000"/>
                </a:solidFill>
                <a:latin typeface="Telegraf"/>
                <a:ea typeface="Telegraf"/>
                <a:cs typeface="Telegraf"/>
                <a:sym typeface="Telegraf"/>
              </a:rPr>
              <a:t>Asperity height reduced by 32.3% (1.70 → 1.15 mm)</a:t>
            </a:r>
          </a:p>
          <a:p>
            <a:pPr algn="l" marL="511615" indent="-255808" lvl="1">
              <a:lnSpc>
                <a:spcPts val="3317"/>
              </a:lnSpc>
              <a:buFont typeface="Arial"/>
              <a:buChar char="•"/>
            </a:pPr>
            <a:r>
              <a:rPr lang="en-US" sz="2369" spc="118">
                <a:solidFill>
                  <a:srgbClr val="000000"/>
                </a:solidFill>
                <a:latin typeface="Telegraf"/>
                <a:ea typeface="Telegraf"/>
                <a:cs typeface="Telegraf"/>
                <a:sym typeface="Telegraf"/>
              </a:rPr>
              <a:t>JRC reduced by 43.2%, showing significant degradation</a:t>
            </a:r>
          </a:p>
          <a:p>
            <a:pPr algn="l" marL="511615" indent="-255808" lvl="1">
              <a:lnSpc>
                <a:spcPts val="3317"/>
              </a:lnSpc>
              <a:buFont typeface="Arial"/>
              <a:buChar char="•"/>
            </a:pPr>
            <a:r>
              <a:rPr lang="en-US" sz="2369" spc="118">
                <a:solidFill>
                  <a:srgbClr val="000000"/>
                </a:solidFill>
                <a:latin typeface="Telegraf"/>
                <a:ea typeface="Telegraf"/>
                <a:cs typeface="Telegraf"/>
                <a:sym typeface="Telegraf"/>
              </a:rPr>
              <a:t>Peak shear stress dropped from 1.11 MPa to 0.65 MPa residual</a:t>
            </a:r>
          </a:p>
          <a:p>
            <a:pPr algn="l" marL="511615" indent="-255808" lvl="1">
              <a:lnSpc>
                <a:spcPts val="3317"/>
              </a:lnSpc>
              <a:buFont typeface="Arial"/>
              <a:buChar char="•"/>
            </a:pPr>
            <a:r>
              <a:rPr lang="en-US" sz="2369" spc="118">
                <a:solidFill>
                  <a:srgbClr val="000000"/>
                </a:solidFill>
                <a:latin typeface="Telegraf"/>
                <a:ea typeface="Telegraf"/>
                <a:cs typeface="Telegraf"/>
                <a:sym typeface="Telegraf"/>
              </a:rPr>
              <a:t>Photogrammetry accurately captured surface damage</a:t>
            </a:r>
          </a:p>
          <a:p>
            <a:pPr algn="l">
              <a:lnSpc>
                <a:spcPts val="3317"/>
              </a:lnSpc>
              <a:spcBef>
                <a:spcPct val="0"/>
              </a:spcBef>
            </a:pP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25008">
            <a:off x="-467361" y="-2757747"/>
            <a:ext cx="12701350" cy="5382197"/>
          </a:xfrm>
          <a:custGeom>
            <a:avLst/>
            <a:gdLst/>
            <a:ahLst/>
            <a:cxnLst/>
            <a:rect r="r" b="b" t="t" l="l"/>
            <a:pathLst>
              <a:path h="5382197" w="12701350">
                <a:moveTo>
                  <a:pt x="0" y="0"/>
                </a:moveTo>
                <a:lnTo>
                  <a:pt x="12701349" y="0"/>
                </a:lnTo>
                <a:lnTo>
                  <a:pt x="12701349" y="5382197"/>
                </a:lnTo>
                <a:lnTo>
                  <a:pt x="0" y="5382197"/>
                </a:lnTo>
                <a:lnTo>
                  <a:pt x="0" y="0"/>
                </a:lnTo>
                <a:close/>
              </a:path>
            </a:pathLst>
          </a:custGeom>
          <a:blipFill>
            <a:blip r:embed="rId2"/>
            <a:stretch>
              <a:fillRect l="0" t="0" r="0" b="0"/>
            </a:stretch>
          </a:blipFill>
        </p:spPr>
      </p:sp>
      <p:sp>
        <p:nvSpPr>
          <p:cNvPr name="Freeform 3" id="3"/>
          <p:cNvSpPr/>
          <p:nvPr/>
        </p:nvSpPr>
        <p:spPr>
          <a:xfrm flipH="false" flipV="false" rot="0">
            <a:off x="10986204" y="6250419"/>
            <a:ext cx="11514218" cy="8506128"/>
          </a:xfrm>
          <a:custGeom>
            <a:avLst/>
            <a:gdLst/>
            <a:ahLst/>
            <a:cxnLst/>
            <a:rect r="r" b="b" t="t" l="l"/>
            <a:pathLst>
              <a:path h="8506128" w="11514218">
                <a:moveTo>
                  <a:pt x="0" y="0"/>
                </a:moveTo>
                <a:lnTo>
                  <a:pt x="11514218" y="0"/>
                </a:lnTo>
                <a:lnTo>
                  <a:pt x="11514218" y="8506128"/>
                </a:lnTo>
                <a:lnTo>
                  <a:pt x="0" y="8506128"/>
                </a:lnTo>
                <a:lnTo>
                  <a:pt x="0" y="0"/>
                </a:lnTo>
                <a:close/>
              </a:path>
            </a:pathLst>
          </a:custGeom>
          <a:blipFill>
            <a:blip r:embed="rId3"/>
            <a:stretch>
              <a:fillRect l="0" t="0" r="0" b="0"/>
            </a:stretch>
          </a:blipFill>
        </p:spPr>
      </p:sp>
      <p:grpSp>
        <p:nvGrpSpPr>
          <p:cNvPr name="Group 4" id="4"/>
          <p:cNvGrpSpPr/>
          <p:nvPr/>
        </p:nvGrpSpPr>
        <p:grpSpPr>
          <a:xfrm rot="0">
            <a:off x="17259300" y="-392510"/>
            <a:ext cx="1437565" cy="11072020"/>
            <a:chOff x="0" y="0"/>
            <a:chExt cx="378618" cy="2916088"/>
          </a:xfrm>
        </p:grpSpPr>
        <p:sp>
          <p:nvSpPr>
            <p:cNvPr name="Freeform 5" id="5"/>
            <p:cNvSpPr/>
            <p:nvPr/>
          </p:nvSpPr>
          <p:spPr>
            <a:xfrm flipH="false" flipV="false" rot="0">
              <a:off x="0" y="0"/>
              <a:ext cx="378618" cy="2916088"/>
            </a:xfrm>
            <a:custGeom>
              <a:avLst/>
              <a:gdLst/>
              <a:ahLst/>
              <a:cxnLst/>
              <a:rect r="r" b="b" t="t" l="l"/>
              <a:pathLst>
                <a:path h="2916088" w="378618">
                  <a:moveTo>
                    <a:pt x="0" y="0"/>
                  </a:moveTo>
                  <a:lnTo>
                    <a:pt x="378618" y="0"/>
                  </a:lnTo>
                  <a:lnTo>
                    <a:pt x="378618"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378618" cy="2973238"/>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928746" y="805434"/>
            <a:ext cx="12765895" cy="541782"/>
          </a:xfrm>
          <a:prstGeom prst="rect">
            <a:avLst/>
          </a:prstGeom>
        </p:spPr>
        <p:txBody>
          <a:bodyPr anchor="t" rtlCol="false" tIns="0" lIns="0" bIns="0" rIns="0">
            <a:spAutoFit/>
          </a:bodyPr>
          <a:lstStyle/>
          <a:p>
            <a:pPr algn="l">
              <a:lnSpc>
                <a:spcPts val="4073"/>
              </a:lnSpc>
            </a:pPr>
            <a:r>
              <a:rPr lang="en-US" b="true" sz="4199">
                <a:solidFill>
                  <a:srgbClr val="000000"/>
                </a:solidFill>
                <a:latin typeface="Canva Sans Bold"/>
                <a:ea typeface="Canva Sans Bold"/>
                <a:cs typeface="Canva Sans Bold"/>
                <a:sym typeface="Canva Sans Bold"/>
              </a:rPr>
              <a:t>REFERENCES</a:t>
            </a:r>
          </a:p>
        </p:txBody>
      </p:sp>
      <p:sp>
        <p:nvSpPr>
          <p:cNvPr name="TextBox 8" id="8"/>
          <p:cNvSpPr txBox="true"/>
          <p:nvPr/>
        </p:nvSpPr>
        <p:spPr>
          <a:xfrm rot="0">
            <a:off x="1291381" y="2399925"/>
            <a:ext cx="10645952" cy="1470660"/>
          </a:xfrm>
          <a:prstGeom prst="rect">
            <a:avLst/>
          </a:prstGeom>
        </p:spPr>
        <p:txBody>
          <a:bodyPr anchor="t" rtlCol="false" tIns="0" lIns="0" bIns="0" rIns="0">
            <a:spAutoFit/>
          </a:bodyPr>
          <a:lstStyle/>
          <a:p>
            <a:pPr algn="l" marL="453390" indent="-226695" lvl="1">
              <a:lnSpc>
                <a:spcPts val="2940"/>
              </a:lnSpc>
              <a:buFont typeface="Arial"/>
              <a:buChar char="•"/>
            </a:pPr>
            <a:r>
              <a:rPr lang="en-US" sz="2100" spc="105">
                <a:solidFill>
                  <a:srgbClr val="000000"/>
                </a:solidFill>
                <a:latin typeface="Canva Sans"/>
                <a:ea typeface="Canva Sans"/>
                <a:cs typeface="Canva Sans"/>
                <a:sym typeface="Canva Sans"/>
              </a:rPr>
              <a:t> Rohilla, S., &amp; Sebastian, R. (2023). Determination of joint roughness coefficient using a cost-effective photogrammetry technique. Bulletin of Engineering Geology and the Environment, 82, Article 125.</a:t>
            </a:r>
          </a:p>
          <a:p>
            <a:pPr algn="l">
              <a:lnSpc>
                <a:spcPts val="2940"/>
              </a:lnSpc>
              <a:spcBef>
                <a:spcPct val="0"/>
              </a:spcBef>
            </a:pPr>
            <a:r>
              <a:rPr lang="en-US" sz="2100" spc="105">
                <a:solidFill>
                  <a:srgbClr val="000000"/>
                </a:solidFill>
                <a:latin typeface="Canva Sans"/>
                <a:ea typeface="Canva Sans"/>
                <a:cs typeface="Canva Sans"/>
                <a:sym typeface="Canva Sans"/>
              </a:rPr>
              <a:t>https://doi.org/10.1007/s10064-023-03135-1.SpringerLink</a:t>
            </a:r>
          </a:p>
        </p:txBody>
      </p:sp>
      <p:sp>
        <p:nvSpPr>
          <p:cNvPr name="TextBox 9" id="9"/>
          <p:cNvSpPr txBox="true"/>
          <p:nvPr/>
        </p:nvSpPr>
        <p:spPr>
          <a:xfrm rot="0">
            <a:off x="1291381" y="5974443"/>
            <a:ext cx="10268241" cy="1842135"/>
          </a:xfrm>
          <a:prstGeom prst="rect">
            <a:avLst/>
          </a:prstGeom>
        </p:spPr>
        <p:txBody>
          <a:bodyPr anchor="t" rtlCol="false" tIns="0" lIns="0" bIns="0" rIns="0">
            <a:spAutoFit/>
          </a:bodyPr>
          <a:lstStyle/>
          <a:p>
            <a:pPr algn="l" marL="453390" indent="-226695" lvl="1">
              <a:lnSpc>
                <a:spcPts val="2940"/>
              </a:lnSpc>
              <a:buFont typeface="Arial"/>
              <a:buChar char="•"/>
            </a:pPr>
            <a:r>
              <a:rPr lang="en-US" sz="2100" spc="105">
                <a:solidFill>
                  <a:srgbClr val="000000"/>
                </a:solidFill>
                <a:latin typeface="Canva Sans"/>
                <a:ea typeface="Canva Sans"/>
                <a:cs typeface="Canva Sans"/>
                <a:sym typeface="Canva Sans"/>
              </a:rPr>
              <a:t>Abolfazli, M., &amp; Fahimifar, A. (2020). An investigation on the correlation between the joint roughness coefficient (JRC) and joint roughness parameters. Construction and Building Materials, 259, 120415.</a:t>
            </a:r>
          </a:p>
          <a:p>
            <a:pPr algn="l">
              <a:lnSpc>
                <a:spcPts val="2940"/>
              </a:lnSpc>
              <a:spcBef>
                <a:spcPct val="0"/>
              </a:spcBef>
            </a:pPr>
            <a:r>
              <a:rPr lang="en-US" sz="2100" spc="105">
                <a:solidFill>
                  <a:srgbClr val="000000"/>
                </a:solidFill>
                <a:latin typeface="Canva Sans"/>
                <a:ea typeface="Canva Sans"/>
                <a:cs typeface="Canva Sans"/>
                <a:sym typeface="Canva Sans"/>
              </a:rPr>
              <a:t>https://doi.org/10.1016/j.conbuildmat.2020.120415. ScienceDirect</a:t>
            </a:r>
          </a:p>
        </p:txBody>
      </p:sp>
      <p:sp>
        <p:nvSpPr>
          <p:cNvPr name="TextBox 10" id="10"/>
          <p:cNvSpPr txBox="true"/>
          <p:nvPr/>
        </p:nvSpPr>
        <p:spPr>
          <a:xfrm rot="0">
            <a:off x="1291381" y="4246574"/>
            <a:ext cx="10268241" cy="1470660"/>
          </a:xfrm>
          <a:prstGeom prst="rect">
            <a:avLst/>
          </a:prstGeom>
        </p:spPr>
        <p:txBody>
          <a:bodyPr anchor="t" rtlCol="false" tIns="0" lIns="0" bIns="0" rIns="0">
            <a:spAutoFit/>
          </a:bodyPr>
          <a:lstStyle/>
          <a:p>
            <a:pPr algn="l" marL="453390" indent="-226695" lvl="1">
              <a:lnSpc>
                <a:spcPts val="2940"/>
              </a:lnSpc>
              <a:buFont typeface="Arial"/>
              <a:buChar char="•"/>
            </a:pPr>
            <a:r>
              <a:rPr lang="en-US" sz="2100" spc="105">
                <a:solidFill>
                  <a:srgbClr val="000000"/>
                </a:solidFill>
                <a:latin typeface="Canva Sans"/>
                <a:ea typeface="Canva Sans"/>
                <a:cs typeface="Canva Sans"/>
                <a:sym typeface="Canva Sans"/>
              </a:rPr>
              <a:t>Thirukumaran, S., &amp; Indraratna, B. (2016). A review of shear strength models for rock joints subjected to constant normal stiffness.</a:t>
            </a:r>
          </a:p>
          <a:p>
            <a:pPr algn="l">
              <a:lnSpc>
                <a:spcPts val="2940"/>
              </a:lnSpc>
              <a:spcBef>
                <a:spcPct val="0"/>
              </a:spcBef>
            </a:pPr>
            <a:r>
              <a:rPr lang="en-US" sz="2100" spc="105">
                <a:solidFill>
                  <a:srgbClr val="000000"/>
                </a:solidFill>
                <a:latin typeface="Canva Sans"/>
                <a:ea typeface="Canva Sans"/>
                <a:cs typeface="Canva Sans"/>
                <a:sym typeface="Canva Sans"/>
              </a:rPr>
              <a:t>Journal of Rock Mechanics and Geotechnical Engineering, 8, 405–414. https://doi.org/10.1016/j.jrmge.2015.10.006.Opus at UTS</a:t>
            </a:r>
          </a:p>
        </p:txBody>
      </p:sp>
      <p:sp>
        <p:nvSpPr>
          <p:cNvPr name="TextBox 11" id="11"/>
          <p:cNvSpPr txBox="true"/>
          <p:nvPr/>
        </p:nvSpPr>
        <p:spPr>
          <a:xfrm rot="0">
            <a:off x="1291381" y="7823563"/>
            <a:ext cx="10268241" cy="1470660"/>
          </a:xfrm>
          <a:prstGeom prst="rect">
            <a:avLst/>
          </a:prstGeom>
        </p:spPr>
        <p:txBody>
          <a:bodyPr anchor="t" rtlCol="false" tIns="0" lIns="0" bIns="0" rIns="0">
            <a:spAutoFit/>
          </a:bodyPr>
          <a:lstStyle/>
          <a:p>
            <a:pPr algn="l" marL="453390" indent="-226695" lvl="1">
              <a:lnSpc>
                <a:spcPts val="2940"/>
              </a:lnSpc>
              <a:buFont typeface="Arial"/>
              <a:buChar char="•"/>
            </a:pPr>
            <a:r>
              <a:rPr lang="en-US" sz="2100" spc="105">
                <a:solidFill>
                  <a:srgbClr val="000000"/>
                </a:solidFill>
                <a:latin typeface="Canva Sans"/>
                <a:ea typeface="Canva Sans"/>
                <a:cs typeface="Canva Sans"/>
                <a:sym typeface="Canva Sans"/>
              </a:rPr>
              <a:t>Kulatilake, P. H. S. W., &amp; Ankah, M. L. Y. (2023). Rock joint roughness measurement and quantification — A review of the current status. Geotechnics, 3, 116–141.</a:t>
            </a:r>
          </a:p>
          <a:p>
            <a:pPr algn="l">
              <a:lnSpc>
                <a:spcPts val="2940"/>
              </a:lnSpc>
            </a:pPr>
            <a:r>
              <a:rPr lang="en-US" sz="2100" spc="105">
                <a:solidFill>
                  <a:srgbClr val="000000"/>
                </a:solidFill>
                <a:latin typeface="Canva Sans"/>
                <a:ea typeface="Canva Sans"/>
                <a:cs typeface="Canva Sans"/>
                <a:sym typeface="Canva Sans"/>
              </a:rPr>
              <a:t>https://doi.org/10.3390/geotechnics3020008.</a:t>
            </a: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760705">
            <a:off x="1423346" y="-1948290"/>
            <a:ext cx="15441309" cy="6543255"/>
          </a:xfrm>
          <a:custGeom>
            <a:avLst/>
            <a:gdLst/>
            <a:ahLst/>
            <a:cxnLst/>
            <a:rect r="r" b="b" t="t" l="l"/>
            <a:pathLst>
              <a:path h="6543255" w="15441309">
                <a:moveTo>
                  <a:pt x="0" y="0"/>
                </a:moveTo>
                <a:lnTo>
                  <a:pt x="15441308" y="0"/>
                </a:lnTo>
                <a:lnTo>
                  <a:pt x="15441308" y="6543255"/>
                </a:lnTo>
                <a:lnTo>
                  <a:pt x="0" y="6543255"/>
                </a:lnTo>
                <a:lnTo>
                  <a:pt x="0" y="0"/>
                </a:lnTo>
                <a:close/>
              </a:path>
            </a:pathLst>
          </a:custGeom>
          <a:blipFill>
            <a:blip r:embed="rId2"/>
            <a:stretch>
              <a:fillRect l="0" t="0" r="0" b="0"/>
            </a:stretch>
          </a:blipFill>
        </p:spPr>
      </p:sp>
      <p:sp>
        <p:nvSpPr>
          <p:cNvPr name="TextBox 3" id="3"/>
          <p:cNvSpPr txBox="true"/>
          <p:nvPr/>
        </p:nvSpPr>
        <p:spPr>
          <a:xfrm rot="0">
            <a:off x="4421043" y="3816797"/>
            <a:ext cx="9445915" cy="1311026"/>
          </a:xfrm>
          <a:prstGeom prst="rect">
            <a:avLst/>
          </a:prstGeom>
        </p:spPr>
        <p:txBody>
          <a:bodyPr anchor="t" rtlCol="false" tIns="0" lIns="0" bIns="0" rIns="0">
            <a:spAutoFit/>
          </a:bodyPr>
          <a:lstStyle/>
          <a:p>
            <a:pPr algn="ctr">
              <a:lnSpc>
                <a:spcPts val="9059"/>
              </a:lnSpc>
            </a:pPr>
            <a:r>
              <a:rPr lang="en-US" b="true" sz="9339">
                <a:solidFill>
                  <a:srgbClr val="000000"/>
                </a:solidFill>
                <a:latin typeface="Telegraf Bold"/>
                <a:ea typeface="Telegraf Bold"/>
                <a:cs typeface="Telegraf Bold"/>
                <a:sym typeface="Telegraf Bold"/>
              </a:rPr>
              <a:t>THANK YOU</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0">
            <a:off x="2384366" y="-1968064"/>
            <a:ext cx="12760102" cy="5407093"/>
          </a:xfrm>
          <a:custGeom>
            <a:avLst/>
            <a:gdLst/>
            <a:ahLst/>
            <a:cxnLst/>
            <a:rect r="r" b="b" t="t" l="l"/>
            <a:pathLst>
              <a:path h="5407093" w="12760102">
                <a:moveTo>
                  <a:pt x="0" y="0"/>
                </a:moveTo>
                <a:lnTo>
                  <a:pt x="12760102" y="0"/>
                </a:lnTo>
                <a:lnTo>
                  <a:pt x="12760102" y="5407093"/>
                </a:lnTo>
                <a:lnTo>
                  <a:pt x="0" y="5407093"/>
                </a:lnTo>
                <a:lnTo>
                  <a:pt x="0" y="0"/>
                </a:lnTo>
                <a:close/>
              </a:path>
            </a:pathLst>
          </a:custGeom>
          <a:blipFill>
            <a:blip r:embed="rId2"/>
            <a:stretch>
              <a:fillRect l="0" t="0" r="0" b="0"/>
            </a:stretch>
          </a:blipFill>
        </p:spPr>
      </p:sp>
      <p:grpSp>
        <p:nvGrpSpPr>
          <p:cNvPr name="Group 3" id="3"/>
          <p:cNvGrpSpPr/>
          <p:nvPr/>
        </p:nvGrpSpPr>
        <p:grpSpPr>
          <a:xfrm rot="0">
            <a:off x="-408865" y="-392510"/>
            <a:ext cx="1278355" cy="11072020"/>
            <a:chOff x="0" y="0"/>
            <a:chExt cx="336686" cy="2916088"/>
          </a:xfrm>
        </p:grpSpPr>
        <p:sp>
          <p:nvSpPr>
            <p:cNvPr name="Freeform 4" id="4"/>
            <p:cNvSpPr/>
            <p:nvPr/>
          </p:nvSpPr>
          <p:spPr>
            <a:xfrm flipH="false" flipV="false" rot="0">
              <a:off x="0" y="0"/>
              <a:ext cx="336686" cy="2916088"/>
            </a:xfrm>
            <a:custGeom>
              <a:avLst/>
              <a:gdLst/>
              <a:ahLst/>
              <a:cxnLst/>
              <a:rect r="r" b="b" t="t" l="l"/>
              <a:pathLst>
                <a:path h="2916088" w="336686">
                  <a:moveTo>
                    <a:pt x="0" y="0"/>
                  </a:moveTo>
                  <a:lnTo>
                    <a:pt x="336686" y="0"/>
                  </a:lnTo>
                  <a:lnTo>
                    <a:pt x="336686"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5" id="5"/>
            <p:cNvSpPr txBox="true"/>
            <p:nvPr/>
          </p:nvSpPr>
          <p:spPr>
            <a:xfrm>
              <a:off x="0" y="-57150"/>
              <a:ext cx="336686" cy="2973238"/>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11431877" y="6332344"/>
            <a:ext cx="12760102" cy="5407093"/>
          </a:xfrm>
          <a:custGeom>
            <a:avLst/>
            <a:gdLst/>
            <a:ahLst/>
            <a:cxnLst/>
            <a:rect r="r" b="b" t="t" l="l"/>
            <a:pathLst>
              <a:path h="5407093" w="12760102">
                <a:moveTo>
                  <a:pt x="0" y="0"/>
                </a:moveTo>
                <a:lnTo>
                  <a:pt x="12760102" y="0"/>
                </a:lnTo>
                <a:lnTo>
                  <a:pt x="12760102" y="5407093"/>
                </a:lnTo>
                <a:lnTo>
                  <a:pt x="0" y="5407093"/>
                </a:lnTo>
                <a:lnTo>
                  <a:pt x="0" y="0"/>
                </a:lnTo>
                <a:close/>
              </a:path>
            </a:pathLst>
          </a:custGeom>
          <a:blipFill>
            <a:blip r:embed="rId2"/>
            <a:stretch>
              <a:fillRect l="0" t="0" r="0" b="0"/>
            </a:stretch>
          </a:blipFill>
        </p:spPr>
      </p:sp>
      <p:sp>
        <p:nvSpPr>
          <p:cNvPr name="TextBox 7" id="7"/>
          <p:cNvSpPr txBox="true"/>
          <p:nvPr/>
        </p:nvSpPr>
        <p:spPr>
          <a:xfrm rot="0">
            <a:off x="6133730" y="385763"/>
            <a:ext cx="10505268" cy="1002665"/>
          </a:xfrm>
          <a:prstGeom prst="rect">
            <a:avLst/>
          </a:prstGeom>
        </p:spPr>
        <p:txBody>
          <a:bodyPr anchor="t" rtlCol="false" tIns="0" lIns="0" bIns="0" rIns="0">
            <a:spAutoFit/>
          </a:bodyPr>
          <a:lstStyle/>
          <a:p>
            <a:pPr algn="just">
              <a:lnSpc>
                <a:spcPts val="3879"/>
              </a:lnSpc>
            </a:pPr>
            <a:r>
              <a:rPr lang="en-US" b="true" sz="3999">
                <a:solidFill>
                  <a:srgbClr val="000000"/>
                </a:solidFill>
                <a:latin typeface="Canva Sans Bold"/>
                <a:ea typeface="Canva Sans Bold"/>
                <a:cs typeface="Canva Sans Bold"/>
                <a:sym typeface="Canva Sans Bold"/>
              </a:rPr>
              <a:t>INTRODUCTION</a:t>
            </a:r>
          </a:p>
          <a:p>
            <a:pPr algn="just">
              <a:lnSpc>
                <a:spcPts val="3879"/>
              </a:lnSpc>
            </a:pPr>
          </a:p>
        </p:txBody>
      </p:sp>
      <p:sp>
        <p:nvSpPr>
          <p:cNvPr name="TextBox 8" id="8"/>
          <p:cNvSpPr txBox="true"/>
          <p:nvPr/>
        </p:nvSpPr>
        <p:spPr>
          <a:xfrm rot="0">
            <a:off x="-988633" y="-489632"/>
            <a:ext cx="6026397" cy="516890"/>
          </a:xfrm>
          <a:prstGeom prst="rect">
            <a:avLst/>
          </a:prstGeom>
        </p:spPr>
        <p:txBody>
          <a:bodyPr anchor="t" rtlCol="false" tIns="0" lIns="0" bIns="0" rIns="0">
            <a:spAutoFit/>
          </a:bodyPr>
          <a:lstStyle/>
          <a:p>
            <a:pPr algn="ctr">
              <a:lnSpc>
                <a:spcPts val="3879"/>
              </a:lnSpc>
            </a:pPr>
            <a:r>
              <a:rPr lang="en-US" sz="3999" spc="-319">
                <a:solidFill>
                  <a:srgbClr val="000000"/>
                </a:solidFill>
                <a:latin typeface="Canva Sans"/>
                <a:ea typeface="Canva Sans"/>
                <a:cs typeface="Canva Sans"/>
                <a:sym typeface="Canva Sans"/>
              </a:rPr>
              <a:t>01</a:t>
            </a:r>
          </a:p>
        </p:txBody>
      </p:sp>
      <p:sp>
        <p:nvSpPr>
          <p:cNvPr name="TextBox 9" id="9"/>
          <p:cNvSpPr txBox="true"/>
          <p:nvPr/>
        </p:nvSpPr>
        <p:spPr>
          <a:xfrm rot="0">
            <a:off x="1237403" y="1322705"/>
            <a:ext cx="15401595" cy="8964295"/>
          </a:xfrm>
          <a:prstGeom prst="rect">
            <a:avLst/>
          </a:prstGeom>
        </p:spPr>
        <p:txBody>
          <a:bodyPr anchor="t" rtlCol="false" tIns="0" lIns="0" bIns="0" rIns="0">
            <a:spAutoFit/>
          </a:bodyPr>
          <a:lstStyle/>
          <a:p>
            <a:pPr algn="l">
              <a:lnSpc>
                <a:spcPts val="3079"/>
              </a:lnSpc>
            </a:pPr>
            <a:r>
              <a:rPr lang="en-US" sz="2199" spc="109">
                <a:solidFill>
                  <a:srgbClr val="000000"/>
                </a:solidFill>
                <a:latin typeface="Canva Sans"/>
                <a:ea typeface="Canva Sans"/>
                <a:cs typeface="Canva Sans"/>
                <a:sym typeface="Canva Sans"/>
              </a:rPr>
              <a:t>Rock joint roughness is one of the most influential factors controlling the shear strength, deformation behaviour of rock masses and long-term stability of rock masses. When a joint undergoes shearing, the small surface irregularities, or asperities, break, slide, or wear down, which leads to a gradual reduction in roughness. This change affects the performance of rock structures such as tunnels, slopes, and foundations. Understanding this degradation is essential for accurately predicting joint behaviour under loading.</a:t>
            </a:r>
          </a:p>
          <a:p>
            <a:pPr algn="l">
              <a:lnSpc>
                <a:spcPts val="3079"/>
              </a:lnSpc>
            </a:pPr>
          </a:p>
          <a:p>
            <a:pPr algn="l">
              <a:lnSpc>
                <a:spcPts val="3079"/>
              </a:lnSpc>
            </a:pPr>
            <a:r>
              <a:rPr lang="en-US" sz="2199" spc="109">
                <a:solidFill>
                  <a:srgbClr val="000000"/>
                </a:solidFill>
                <a:latin typeface="Canva Sans"/>
                <a:ea typeface="Canva Sans"/>
                <a:cs typeface="Canva Sans"/>
                <a:sym typeface="Canva Sans"/>
              </a:rPr>
              <a:t>The analysis of joint roughness has traditionally relied on profile-based measurements and empirical parameters. However, these methods often fail to capture the detailed three-dimensional evolution of joint surfaces during shearing. Recent advancements in digital imaging and photogrammetry provide a powerful alternative for obtaining high-resolution surface models before and after mechanical testing.</a:t>
            </a:r>
          </a:p>
          <a:p>
            <a:pPr algn="l">
              <a:lnSpc>
                <a:spcPts val="3079"/>
              </a:lnSpc>
            </a:pPr>
          </a:p>
          <a:p>
            <a:pPr algn="l">
              <a:lnSpc>
                <a:spcPts val="3079"/>
              </a:lnSpc>
            </a:pPr>
            <a:r>
              <a:rPr lang="en-US" sz="2199" spc="109">
                <a:solidFill>
                  <a:srgbClr val="000000"/>
                </a:solidFill>
                <a:latin typeface="Canva Sans"/>
                <a:ea typeface="Canva Sans"/>
                <a:cs typeface="Canva Sans"/>
                <a:sym typeface="Canva Sans"/>
              </a:rPr>
              <a:t>In this project, the degradation and quantification of rock joint roughness are investigated using a combination of experimental and digital methods. Artificially roughened joint surfaces are created using Plaster of Paris (POP) to ensure controlled and repeatable asperity geometries. These samples are subjected to laboratory direct shear tests, and their surface conditions are captured through photogrammetry both prior to and following shearing. The resulting 3D models allow accurate assessment of roughness parameters and their evolution with displacement.</a:t>
            </a:r>
          </a:p>
          <a:p>
            <a:pPr algn="l">
              <a:lnSpc>
                <a:spcPts val="3079"/>
              </a:lnSpc>
            </a:pPr>
          </a:p>
          <a:p>
            <a:pPr algn="l">
              <a:lnSpc>
                <a:spcPts val="3079"/>
              </a:lnSpc>
            </a:pPr>
            <a:r>
              <a:rPr lang="en-US" sz="2199" spc="109">
                <a:solidFill>
                  <a:srgbClr val="000000"/>
                </a:solidFill>
                <a:latin typeface="Canva Sans"/>
                <a:ea typeface="Canva Sans"/>
                <a:cs typeface="Canva Sans"/>
                <a:sym typeface="Canva Sans"/>
              </a:rPr>
              <a:t>Overall, this work aims to quantify how joint roughness degrades during shearing and to analyse how these changes influence the mechanical behaviour of the joint. </a:t>
            </a:r>
          </a:p>
          <a:p>
            <a:pPr algn="l">
              <a:lnSpc>
                <a:spcPts val="3079"/>
              </a:lnSpc>
            </a:pPr>
          </a:p>
          <a:p>
            <a:pPr algn="l">
              <a:lnSpc>
                <a:spcPts val="3079"/>
              </a:lnSpc>
              <a:spcBef>
                <a:spcPct val="0"/>
              </a:spcBef>
            </a:pP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0">
            <a:off x="12114668" y="-3157079"/>
            <a:ext cx="15827806" cy="6707033"/>
          </a:xfrm>
          <a:custGeom>
            <a:avLst/>
            <a:gdLst/>
            <a:ahLst/>
            <a:cxnLst/>
            <a:rect r="r" b="b" t="t" l="l"/>
            <a:pathLst>
              <a:path h="6707033" w="15827806">
                <a:moveTo>
                  <a:pt x="0" y="0"/>
                </a:moveTo>
                <a:lnTo>
                  <a:pt x="15827806" y="0"/>
                </a:lnTo>
                <a:lnTo>
                  <a:pt x="15827806" y="6707033"/>
                </a:lnTo>
                <a:lnTo>
                  <a:pt x="0" y="6707033"/>
                </a:lnTo>
                <a:lnTo>
                  <a:pt x="0" y="0"/>
                </a:lnTo>
                <a:close/>
              </a:path>
            </a:pathLst>
          </a:custGeom>
          <a:blipFill>
            <a:blip r:embed="rId2"/>
            <a:stretch>
              <a:fillRect l="0" t="0" r="0" b="0"/>
            </a:stretch>
          </a:blipFill>
        </p:spPr>
      </p:sp>
      <p:sp>
        <p:nvSpPr>
          <p:cNvPr name="Freeform 3" id="3"/>
          <p:cNvSpPr/>
          <p:nvPr/>
        </p:nvSpPr>
        <p:spPr>
          <a:xfrm flipH="true" flipV="false" rot="-2120312">
            <a:off x="-2273262" y="8331539"/>
            <a:ext cx="12760102" cy="5407093"/>
          </a:xfrm>
          <a:custGeom>
            <a:avLst/>
            <a:gdLst/>
            <a:ahLst/>
            <a:cxnLst/>
            <a:rect r="r" b="b" t="t" l="l"/>
            <a:pathLst>
              <a:path h="5407093" w="12760102">
                <a:moveTo>
                  <a:pt x="12760102" y="0"/>
                </a:moveTo>
                <a:lnTo>
                  <a:pt x="0" y="0"/>
                </a:lnTo>
                <a:lnTo>
                  <a:pt x="0" y="5407093"/>
                </a:lnTo>
                <a:lnTo>
                  <a:pt x="12760102" y="5407093"/>
                </a:lnTo>
                <a:lnTo>
                  <a:pt x="12760102" y="0"/>
                </a:lnTo>
                <a:close/>
              </a:path>
            </a:pathLst>
          </a:custGeom>
          <a:blipFill>
            <a:blip r:embed="rId2"/>
            <a:stretch>
              <a:fillRect l="0" t="0" r="0" b="0"/>
            </a:stretch>
          </a:blipFill>
        </p:spPr>
      </p:sp>
      <p:grpSp>
        <p:nvGrpSpPr>
          <p:cNvPr name="Group 4" id="4"/>
          <p:cNvGrpSpPr/>
          <p:nvPr/>
        </p:nvGrpSpPr>
        <p:grpSpPr>
          <a:xfrm rot="0">
            <a:off x="-408865" y="-392510"/>
            <a:ext cx="1216675" cy="11072020"/>
            <a:chOff x="0" y="0"/>
            <a:chExt cx="320441" cy="2916088"/>
          </a:xfrm>
        </p:grpSpPr>
        <p:sp>
          <p:nvSpPr>
            <p:cNvPr name="Freeform 5" id="5"/>
            <p:cNvSpPr/>
            <p:nvPr/>
          </p:nvSpPr>
          <p:spPr>
            <a:xfrm flipH="false" flipV="false" rot="0">
              <a:off x="0" y="0"/>
              <a:ext cx="320441" cy="2916088"/>
            </a:xfrm>
            <a:custGeom>
              <a:avLst/>
              <a:gdLst/>
              <a:ahLst/>
              <a:cxnLst/>
              <a:rect r="r" b="b" t="t" l="l"/>
              <a:pathLst>
                <a:path h="2916088" w="320441">
                  <a:moveTo>
                    <a:pt x="0" y="0"/>
                  </a:moveTo>
                  <a:lnTo>
                    <a:pt x="320441" y="0"/>
                  </a:lnTo>
                  <a:lnTo>
                    <a:pt x="320441"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320441" cy="2973238"/>
            </a:xfrm>
            <a:prstGeom prst="rect">
              <a:avLst/>
            </a:prstGeom>
          </p:spPr>
          <p:txBody>
            <a:bodyPr anchor="ctr" rtlCol="false" tIns="50800" lIns="50800" bIns="50800" rIns="50800"/>
            <a:lstStyle/>
            <a:p>
              <a:pPr algn="ctr">
                <a:lnSpc>
                  <a:spcPts val="3639"/>
                </a:lnSpc>
              </a:pPr>
            </a:p>
          </p:txBody>
        </p:sp>
      </p:grpSp>
      <p:grpSp>
        <p:nvGrpSpPr>
          <p:cNvPr name="Group 7" id="7"/>
          <p:cNvGrpSpPr/>
          <p:nvPr/>
        </p:nvGrpSpPr>
        <p:grpSpPr>
          <a:xfrm rot="0">
            <a:off x="1700206" y="1579552"/>
            <a:ext cx="14887588" cy="2247351"/>
            <a:chOff x="0" y="0"/>
            <a:chExt cx="3921011" cy="591895"/>
          </a:xfrm>
        </p:grpSpPr>
        <p:sp>
          <p:nvSpPr>
            <p:cNvPr name="Freeform 8" id="8"/>
            <p:cNvSpPr/>
            <p:nvPr/>
          </p:nvSpPr>
          <p:spPr>
            <a:xfrm flipH="false" flipV="false" rot="0">
              <a:off x="0" y="0"/>
              <a:ext cx="3921011" cy="591895"/>
            </a:xfrm>
            <a:custGeom>
              <a:avLst/>
              <a:gdLst/>
              <a:ahLst/>
              <a:cxnLst/>
              <a:rect r="r" b="b" t="t" l="l"/>
              <a:pathLst>
                <a:path h="591895" w="3921011">
                  <a:moveTo>
                    <a:pt x="0" y="0"/>
                  </a:moveTo>
                  <a:lnTo>
                    <a:pt x="3921011" y="0"/>
                  </a:lnTo>
                  <a:lnTo>
                    <a:pt x="3921011" y="591895"/>
                  </a:lnTo>
                  <a:lnTo>
                    <a:pt x="0" y="591895"/>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9" id="9"/>
            <p:cNvSpPr txBox="true"/>
            <p:nvPr/>
          </p:nvSpPr>
          <p:spPr>
            <a:xfrm>
              <a:off x="0" y="-57150"/>
              <a:ext cx="3921011" cy="649045"/>
            </a:xfrm>
            <a:prstGeom prst="rect">
              <a:avLst/>
            </a:prstGeom>
          </p:spPr>
          <p:txBody>
            <a:bodyPr anchor="ctr" rtlCol="false" tIns="50800" lIns="50800" bIns="50800" rIns="50800"/>
            <a:lstStyle/>
            <a:p>
              <a:pPr algn="ctr">
                <a:lnSpc>
                  <a:spcPts val="3639"/>
                </a:lnSpc>
              </a:pPr>
            </a:p>
          </p:txBody>
        </p:sp>
      </p:grpSp>
      <p:grpSp>
        <p:nvGrpSpPr>
          <p:cNvPr name="Group 10" id="10"/>
          <p:cNvGrpSpPr/>
          <p:nvPr/>
        </p:nvGrpSpPr>
        <p:grpSpPr>
          <a:xfrm rot="0">
            <a:off x="1700206" y="3991998"/>
            <a:ext cx="14887588" cy="2967111"/>
            <a:chOff x="0" y="0"/>
            <a:chExt cx="3921011" cy="781461"/>
          </a:xfrm>
        </p:grpSpPr>
        <p:sp>
          <p:nvSpPr>
            <p:cNvPr name="Freeform 11" id="11"/>
            <p:cNvSpPr/>
            <p:nvPr/>
          </p:nvSpPr>
          <p:spPr>
            <a:xfrm flipH="false" flipV="false" rot="0">
              <a:off x="0" y="0"/>
              <a:ext cx="3921011" cy="781461"/>
            </a:xfrm>
            <a:custGeom>
              <a:avLst/>
              <a:gdLst/>
              <a:ahLst/>
              <a:cxnLst/>
              <a:rect r="r" b="b" t="t" l="l"/>
              <a:pathLst>
                <a:path h="781461" w="3921011">
                  <a:moveTo>
                    <a:pt x="0" y="0"/>
                  </a:moveTo>
                  <a:lnTo>
                    <a:pt x="3921011" y="0"/>
                  </a:lnTo>
                  <a:lnTo>
                    <a:pt x="3921011" y="781461"/>
                  </a:lnTo>
                  <a:lnTo>
                    <a:pt x="0" y="781461"/>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12" id="12"/>
            <p:cNvSpPr txBox="true"/>
            <p:nvPr/>
          </p:nvSpPr>
          <p:spPr>
            <a:xfrm>
              <a:off x="0" y="-57150"/>
              <a:ext cx="3921011" cy="838611"/>
            </a:xfrm>
            <a:prstGeom prst="rect">
              <a:avLst/>
            </a:prstGeom>
          </p:spPr>
          <p:txBody>
            <a:bodyPr anchor="ctr" rtlCol="false" tIns="50800" lIns="50800" bIns="50800" rIns="50800"/>
            <a:lstStyle/>
            <a:p>
              <a:pPr algn="ctr">
                <a:lnSpc>
                  <a:spcPts val="3639"/>
                </a:lnSpc>
              </a:pPr>
            </a:p>
          </p:txBody>
        </p:sp>
      </p:grpSp>
      <p:sp>
        <p:nvSpPr>
          <p:cNvPr name="TextBox 13" id="13"/>
          <p:cNvSpPr txBox="true"/>
          <p:nvPr/>
        </p:nvSpPr>
        <p:spPr>
          <a:xfrm rot="0">
            <a:off x="1700206" y="1593970"/>
            <a:ext cx="1354994" cy="377825"/>
          </a:xfrm>
          <a:prstGeom prst="rect">
            <a:avLst/>
          </a:prstGeom>
        </p:spPr>
        <p:txBody>
          <a:bodyPr anchor="t" rtlCol="false" tIns="0" lIns="0" bIns="0" rIns="0">
            <a:spAutoFit/>
          </a:bodyPr>
          <a:lstStyle/>
          <a:p>
            <a:pPr algn="ctr">
              <a:lnSpc>
                <a:spcPts val="2800"/>
              </a:lnSpc>
              <a:spcBef>
                <a:spcPct val="0"/>
              </a:spcBef>
            </a:pPr>
            <a:r>
              <a:rPr lang="en-US" b="true" sz="2000" spc="48">
                <a:solidFill>
                  <a:srgbClr val="000000"/>
                </a:solidFill>
                <a:latin typeface="Telegraf Bold"/>
                <a:ea typeface="Telegraf Bold"/>
                <a:cs typeface="Telegraf Bold"/>
                <a:sym typeface="Telegraf Bold"/>
              </a:rPr>
              <a:t>1.</a:t>
            </a:r>
          </a:p>
        </p:txBody>
      </p:sp>
      <p:sp>
        <p:nvSpPr>
          <p:cNvPr name="TextBox 14" id="14"/>
          <p:cNvSpPr txBox="true"/>
          <p:nvPr/>
        </p:nvSpPr>
        <p:spPr>
          <a:xfrm rot="0">
            <a:off x="1700206" y="4126687"/>
            <a:ext cx="1354994" cy="377825"/>
          </a:xfrm>
          <a:prstGeom prst="rect">
            <a:avLst/>
          </a:prstGeom>
        </p:spPr>
        <p:txBody>
          <a:bodyPr anchor="t" rtlCol="false" tIns="0" lIns="0" bIns="0" rIns="0">
            <a:spAutoFit/>
          </a:bodyPr>
          <a:lstStyle/>
          <a:p>
            <a:pPr algn="ctr">
              <a:lnSpc>
                <a:spcPts val="2800"/>
              </a:lnSpc>
              <a:spcBef>
                <a:spcPct val="0"/>
              </a:spcBef>
            </a:pPr>
            <a:r>
              <a:rPr lang="en-US" b="true" sz="2000" spc="48">
                <a:solidFill>
                  <a:srgbClr val="000000"/>
                </a:solidFill>
                <a:latin typeface="Telegraf Bold"/>
                <a:ea typeface="Telegraf Bold"/>
                <a:cs typeface="Telegraf Bold"/>
                <a:sym typeface="Telegraf Bold"/>
              </a:rPr>
              <a:t>2.</a:t>
            </a:r>
          </a:p>
        </p:txBody>
      </p:sp>
      <p:sp>
        <p:nvSpPr>
          <p:cNvPr name="TextBox 15" id="15"/>
          <p:cNvSpPr txBox="true"/>
          <p:nvPr/>
        </p:nvSpPr>
        <p:spPr>
          <a:xfrm rot="0">
            <a:off x="2586938" y="1622545"/>
            <a:ext cx="14214007" cy="2463800"/>
          </a:xfrm>
          <a:prstGeom prst="rect">
            <a:avLst/>
          </a:prstGeom>
        </p:spPr>
        <p:txBody>
          <a:bodyPr anchor="t" rtlCol="false" tIns="0" lIns="0" bIns="0" rIns="0">
            <a:spAutoFit/>
          </a:bodyPr>
          <a:lstStyle/>
          <a:p>
            <a:pPr algn="l">
              <a:lnSpc>
                <a:spcPts val="2800"/>
              </a:lnSpc>
            </a:pPr>
            <a:r>
              <a:rPr lang="en-US" sz="2000" spc="100" b="true">
                <a:solidFill>
                  <a:srgbClr val="000000"/>
                </a:solidFill>
                <a:latin typeface="Canva Sans Bold"/>
                <a:ea typeface="Canva Sans Bold"/>
                <a:cs typeface="Canva Sans Bold"/>
                <a:sym typeface="Canva Sans Bold"/>
              </a:rPr>
              <a:t>To prepare Plaster of Paris (POP) joint samples that replicate natural rock joint roughness.</a:t>
            </a:r>
          </a:p>
          <a:p>
            <a:pPr algn="l">
              <a:lnSpc>
                <a:spcPts val="2800"/>
              </a:lnSpc>
            </a:pPr>
          </a:p>
          <a:p>
            <a:pPr algn="l">
              <a:lnSpc>
                <a:spcPts val="2800"/>
              </a:lnSpc>
            </a:pPr>
            <a:r>
              <a:rPr lang="en-US" sz="2000" spc="100">
                <a:solidFill>
                  <a:srgbClr val="000000"/>
                </a:solidFill>
                <a:latin typeface="Canva Sans"/>
                <a:ea typeface="Canva Sans"/>
                <a:cs typeface="Canva Sans"/>
                <a:sym typeface="Canva Sans"/>
              </a:rPr>
              <a:t>Plaster of Paris (POP) is used because it is easy to mold, economical, and capable of capturing fine asperity details. Artificial roughness profiles are then transferred into POP molds to produce samples having upward and downward matching roughness. This allows for a controlled study of how joint asperities behave under shear loading, closely simulating real rock joint conditions.</a:t>
            </a:r>
          </a:p>
          <a:p>
            <a:pPr algn="l">
              <a:lnSpc>
                <a:spcPts val="2800"/>
              </a:lnSpc>
              <a:spcBef>
                <a:spcPct val="0"/>
              </a:spcBef>
            </a:pPr>
          </a:p>
        </p:txBody>
      </p:sp>
      <p:sp>
        <p:nvSpPr>
          <p:cNvPr name="TextBox 16" id="16"/>
          <p:cNvSpPr txBox="true"/>
          <p:nvPr/>
        </p:nvSpPr>
        <p:spPr>
          <a:xfrm rot="0">
            <a:off x="2586938" y="4155262"/>
            <a:ext cx="13687393" cy="3017520"/>
          </a:xfrm>
          <a:prstGeom prst="rect">
            <a:avLst/>
          </a:prstGeom>
        </p:spPr>
        <p:txBody>
          <a:bodyPr anchor="t" rtlCol="false" tIns="0" lIns="0" bIns="0" rIns="0">
            <a:spAutoFit/>
          </a:bodyPr>
          <a:lstStyle/>
          <a:p>
            <a:pPr algn="l">
              <a:lnSpc>
                <a:spcPts val="2800"/>
              </a:lnSpc>
            </a:pPr>
            <a:r>
              <a:rPr lang="en-US" b="true" sz="2000" spc="100">
                <a:solidFill>
                  <a:srgbClr val="000000"/>
                </a:solidFill>
                <a:latin typeface="Canva Sans Bold"/>
                <a:ea typeface="Canva Sans Bold"/>
                <a:cs typeface="Canva Sans Bold"/>
                <a:sym typeface="Canva Sans Bold"/>
              </a:rPr>
              <a:t>To conduct direct shear tests on the prepared samples and measure the degradation.</a:t>
            </a:r>
          </a:p>
          <a:p>
            <a:pPr algn="l">
              <a:lnSpc>
                <a:spcPts val="2660"/>
              </a:lnSpc>
            </a:pPr>
          </a:p>
          <a:p>
            <a:pPr algn="l">
              <a:lnSpc>
                <a:spcPts val="2660"/>
              </a:lnSpc>
            </a:pPr>
            <a:r>
              <a:rPr lang="en-US" sz="1900" spc="95">
                <a:solidFill>
                  <a:srgbClr val="000000"/>
                </a:solidFill>
                <a:latin typeface="Canva Sans"/>
                <a:ea typeface="Canva Sans"/>
                <a:cs typeface="Canva Sans"/>
                <a:sym typeface="Canva Sans"/>
              </a:rPr>
              <a:t>It involves subjecting the prepared POP joint samples to direct shear testing using a standard shear box apparatus. During the test, the applied shear load, displacement, and vertical deformation are monitored. As shearing progresses, the asperities on the joint surface undergo processes such as sliding, crushing, and wear. Recording these responses helps identify peak shear strength, residual strength, dilation, and the onset of asperity damage. The direct shear test therefore serves as the primary method for generating mechanical data that reflect how roughness degrades when the joint is sheared.</a:t>
            </a:r>
          </a:p>
          <a:p>
            <a:pPr algn="l">
              <a:lnSpc>
                <a:spcPts val="2660"/>
              </a:lnSpc>
              <a:spcBef>
                <a:spcPct val="0"/>
              </a:spcBef>
            </a:pPr>
          </a:p>
        </p:txBody>
      </p:sp>
      <p:sp>
        <p:nvSpPr>
          <p:cNvPr name="TextBox 17" id="17"/>
          <p:cNvSpPr txBox="true"/>
          <p:nvPr/>
        </p:nvSpPr>
        <p:spPr>
          <a:xfrm rot="0">
            <a:off x="5622422" y="464185"/>
            <a:ext cx="10505268" cy="564515"/>
          </a:xfrm>
          <a:prstGeom prst="rect">
            <a:avLst/>
          </a:prstGeom>
        </p:spPr>
        <p:txBody>
          <a:bodyPr anchor="t" rtlCol="false" tIns="0" lIns="0" bIns="0" rIns="0">
            <a:spAutoFit/>
          </a:bodyPr>
          <a:lstStyle/>
          <a:p>
            <a:pPr algn="just">
              <a:lnSpc>
                <a:spcPts val="3879"/>
              </a:lnSpc>
            </a:pPr>
            <a:r>
              <a:rPr lang="en-US" b="true" sz="3999">
                <a:solidFill>
                  <a:srgbClr val="000000"/>
                </a:solidFill>
                <a:latin typeface="Telegraf Bold"/>
                <a:ea typeface="Telegraf Bold"/>
                <a:cs typeface="Telegraf Bold"/>
                <a:sym typeface="Telegraf Bold"/>
              </a:rPr>
              <a:t>OBJECTIVES</a:t>
            </a:r>
          </a:p>
        </p:txBody>
      </p:sp>
      <p:grpSp>
        <p:nvGrpSpPr>
          <p:cNvPr name="Group 18" id="18"/>
          <p:cNvGrpSpPr/>
          <p:nvPr/>
        </p:nvGrpSpPr>
        <p:grpSpPr>
          <a:xfrm rot="0">
            <a:off x="1700206" y="7121035"/>
            <a:ext cx="14887588" cy="3026016"/>
            <a:chOff x="0" y="0"/>
            <a:chExt cx="3921011" cy="796975"/>
          </a:xfrm>
        </p:grpSpPr>
        <p:sp>
          <p:nvSpPr>
            <p:cNvPr name="Freeform 19" id="19"/>
            <p:cNvSpPr/>
            <p:nvPr/>
          </p:nvSpPr>
          <p:spPr>
            <a:xfrm flipH="false" flipV="false" rot="0">
              <a:off x="0" y="0"/>
              <a:ext cx="3921011" cy="796975"/>
            </a:xfrm>
            <a:custGeom>
              <a:avLst/>
              <a:gdLst/>
              <a:ahLst/>
              <a:cxnLst/>
              <a:rect r="r" b="b" t="t" l="l"/>
              <a:pathLst>
                <a:path h="796975" w="3921011">
                  <a:moveTo>
                    <a:pt x="0" y="0"/>
                  </a:moveTo>
                  <a:lnTo>
                    <a:pt x="3921011" y="0"/>
                  </a:lnTo>
                  <a:lnTo>
                    <a:pt x="3921011" y="796975"/>
                  </a:lnTo>
                  <a:lnTo>
                    <a:pt x="0" y="796975"/>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20" id="20"/>
            <p:cNvSpPr txBox="true"/>
            <p:nvPr/>
          </p:nvSpPr>
          <p:spPr>
            <a:xfrm>
              <a:off x="0" y="-57150"/>
              <a:ext cx="3921011" cy="854125"/>
            </a:xfrm>
            <a:prstGeom prst="rect">
              <a:avLst/>
            </a:prstGeom>
          </p:spPr>
          <p:txBody>
            <a:bodyPr anchor="ctr" rtlCol="false" tIns="50800" lIns="50800" bIns="50800" rIns="50800"/>
            <a:lstStyle/>
            <a:p>
              <a:pPr algn="ctr">
                <a:lnSpc>
                  <a:spcPts val="3639"/>
                </a:lnSpc>
              </a:pPr>
            </a:p>
          </p:txBody>
        </p:sp>
      </p:grpSp>
      <p:sp>
        <p:nvSpPr>
          <p:cNvPr name="TextBox 21" id="21"/>
          <p:cNvSpPr txBox="true"/>
          <p:nvPr/>
        </p:nvSpPr>
        <p:spPr>
          <a:xfrm rot="0">
            <a:off x="2586938" y="7081659"/>
            <a:ext cx="13687393" cy="3406775"/>
          </a:xfrm>
          <a:prstGeom prst="rect">
            <a:avLst/>
          </a:prstGeom>
        </p:spPr>
        <p:txBody>
          <a:bodyPr anchor="t" rtlCol="false" tIns="0" lIns="0" bIns="0" rIns="0">
            <a:spAutoFit/>
          </a:bodyPr>
          <a:lstStyle/>
          <a:p>
            <a:pPr algn="l">
              <a:lnSpc>
                <a:spcPts val="2800"/>
              </a:lnSpc>
            </a:pPr>
            <a:r>
              <a:rPr lang="en-US" b="true" sz="2000" spc="100">
                <a:solidFill>
                  <a:srgbClr val="000000"/>
                </a:solidFill>
                <a:latin typeface="Canva Sans Bold"/>
                <a:ea typeface="Canva Sans Bold"/>
                <a:cs typeface="Canva Sans Bold"/>
                <a:sym typeface="Canva Sans Bold"/>
              </a:rPr>
              <a:t>To estimate the initial surface roughness of POP joint samples before and after testing using photogrammetry techniques.</a:t>
            </a:r>
          </a:p>
          <a:p>
            <a:pPr algn="l">
              <a:lnSpc>
                <a:spcPts val="2800"/>
              </a:lnSpc>
            </a:pPr>
          </a:p>
          <a:p>
            <a:pPr algn="l">
              <a:lnSpc>
                <a:spcPts val="2660"/>
              </a:lnSpc>
            </a:pPr>
            <a:r>
              <a:rPr lang="en-US" sz="1900" spc="95">
                <a:solidFill>
                  <a:srgbClr val="000000"/>
                </a:solidFill>
                <a:latin typeface="Canva Sans"/>
                <a:ea typeface="Canva Sans"/>
                <a:cs typeface="Canva Sans"/>
                <a:sym typeface="Canva Sans"/>
              </a:rPr>
              <a:t>It aims at digitally capturing the 3D surface topography of the joint before and after shearing. Photogrammetry is used to obtain high-resolution point clouds and mesh models of the joint surface. By taking multiple overlapping photographs and processing them using a 3D reconstruction software, an accurate digital surface model is generated. This technique is non-contact, precise, and allows detailed analysis of asperity height, spacing, and morphology. It enables direct comparison of how the micro-geometry of the joint changes due to shearing.</a:t>
            </a:r>
          </a:p>
          <a:p>
            <a:pPr algn="l">
              <a:lnSpc>
                <a:spcPts val="2800"/>
              </a:lnSpc>
              <a:spcBef>
                <a:spcPct val="0"/>
              </a:spcBef>
            </a:pPr>
          </a:p>
        </p:txBody>
      </p:sp>
      <p:sp>
        <p:nvSpPr>
          <p:cNvPr name="TextBox 22" id="22"/>
          <p:cNvSpPr txBox="true"/>
          <p:nvPr/>
        </p:nvSpPr>
        <p:spPr>
          <a:xfrm rot="0">
            <a:off x="1700206" y="7053084"/>
            <a:ext cx="1354994" cy="377825"/>
          </a:xfrm>
          <a:prstGeom prst="rect">
            <a:avLst/>
          </a:prstGeom>
        </p:spPr>
        <p:txBody>
          <a:bodyPr anchor="t" rtlCol="false" tIns="0" lIns="0" bIns="0" rIns="0">
            <a:spAutoFit/>
          </a:bodyPr>
          <a:lstStyle/>
          <a:p>
            <a:pPr algn="ctr">
              <a:lnSpc>
                <a:spcPts val="2800"/>
              </a:lnSpc>
              <a:spcBef>
                <a:spcPct val="0"/>
              </a:spcBef>
            </a:pPr>
            <a:r>
              <a:rPr lang="en-US" b="true" sz="2000" spc="48">
                <a:solidFill>
                  <a:srgbClr val="000000"/>
                </a:solidFill>
                <a:latin typeface="Telegraf Bold"/>
                <a:ea typeface="Telegraf Bold"/>
                <a:cs typeface="Telegraf Bold"/>
                <a:sym typeface="Telegraf Bold"/>
              </a:rPr>
              <a:t>3.</a:t>
            </a:r>
          </a:p>
        </p:txBody>
      </p:sp>
      <p:sp>
        <p:nvSpPr>
          <p:cNvPr name="TextBox 23" id="2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0">
            <a:off x="12114668" y="-3157079"/>
            <a:ext cx="15827806" cy="6707033"/>
          </a:xfrm>
          <a:custGeom>
            <a:avLst/>
            <a:gdLst/>
            <a:ahLst/>
            <a:cxnLst/>
            <a:rect r="r" b="b" t="t" l="l"/>
            <a:pathLst>
              <a:path h="6707033" w="15827806">
                <a:moveTo>
                  <a:pt x="0" y="0"/>
                </a:moveTo>
                <a:lnTo>
                  <a:pt x="15827806" y="0"/>
                </a:lnTo>
                <a:lnTo>
                  <a:pt x="15827806" y="6707033"/>
                </a:lnTo>
                <a:lnTo>
                  <a:pt x="0" y="6707033"/>
                </a:lnTo>
                <a:lnTo>
                  <a:pt x="0" y="0"/>
                </a:lnTo>
                <a:close/>
              </a:path>
            </a:pathLst>
          </a:custGeom>
          <a:blipFill>
            <a:blip r:embed="rId2"/>
            <a:stretch>
              <a:fillRect l="0" t="0" r="0" b="0"/>
            </a:stretch>
          </a:blipFill>
        </p:spPr>
      </p:sp>
      <p:sp>
        <p:nvSpPr>
          <p:cNvPr name="Freeform 3" id="3"/>
          <p:cNvSpPr/>
          <p:nvPr/>
        </p:nvSpPr>
        <p:spPr>
          <a:xfrm flipH="true" flipV="false" rot="-2120312">
            <a:off x="-2273262" y="8331539"/>
            <a:ext cx="12760102" cy="5407093"/>
          </a:xfrm>
          <a:custGeom>
            <a:avLst/>
            <a:gdLst/>
            <a:ahLst/>
            <a:cxnLst/>
            <a:rect r="r" b="b" t="t" l="l"/>
            <a:pathLst>
              <a:path h="5407093" w="12760102">
                <a:moveTo>
                  <a:pt x="12760102" y="0"/>
                </a:moveTo>
                <a:lnTo>
                  <a:pt x="0" y="0"/>
                </a:lnTo>
                <a:lnTo>
                  <a:pt x="0" y="5407093"/>
                </a:lnTo>
                <a:lnTo>
                  <a:pt x="12760102" y="5407093"/>
                </a:lnTo>
                <a:lnTo>
                  <a:pt x="12760102" y="0"/>
                </a:lnTo>
                <a:close/>
              </a:path>
            </a:pathLst>
          </a:custGeom>
          <a:blipFill>
            <a:blip r:embed="rId2"/>
            <a:stretch>
              <a:fillRect l="0" t="0" r="0" b="0"/>
            </a:stretch>
          </a:blipFill>
        </p:spPr>
      </p:sp>
      <p:grpSp>
        <p:nvGrpSpPr>
          <p:cNvPr name="Group 4" id="4"/>
          <p:cNvGrpSpPr/>
          <p:nvPr/>
        </p:nvGrpSpPr>
        <p:grpSpPr>
          <a:xfrm rot="0">
            <a:off x="-187975" y="-396602"/>
            <a:ext cx="953994" cy="11072020"/>
            <a:chOff x="0" y="0"/>
            <a:chExt cx="251258" cy="2916088"/>
          </a:xfrm>
        </p:grpSpPr>
        <p:sp>
          <p:nvSpPr>
            <p:cNvPr name="Freeform 5" id="5"/>
            <p:cNvSpPr/>
            <p:nvPr/>
          </p:nvSpPr>
          <p:spPr>
            <a:xfrm flipH="false" flipV="false" rot="0">
              <a:off x="0" y="0"/>
              <a:ext cx="251258" cy="2916088"/>
            </a:xfrm>
            <a:custGeom>
              <a:avLst/>
              <a:gdLst/>
              <a:ahLst/>
              <a:cxnLst/>
              <a:rect r="r" b="b" t="t" l="l"/>
              <a:pathLst>
                <a:path h="2916088" w="251258">
                  <a:moveTo>
                    <a:pt x="0" y="0"/>
                  </a:moveTo>
                  <a:lnTo>
                    <a:pt x="251258" y="0"/>
                  </a:lnTo>
                  <a:lnTo>
                    <a:pt x="251258"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251258" cy="2973238"/>
            </a:xfrm>
            <a:prstGeom prst="rect">
              <a:avLst/>
            </a:prstGeom>
          </p:spPr>
          <p:txBody>
            <a:bodyPr anchor="ctr" rtlCol="false" tIns="50800" lIns="50800" bIns="50800" rIns="50800"/>
            <a:lstStyle/>
            <a:p>
              <a:pPr algn="ctr">
                <a:lnSpc>
                  <a:spcPts val="3639"/>
                </a:lnSpc>
              </a:pPr>
            </a:p>
          </p:txBody>
        </p:sp>
      </p:grpSp>
      <p:grpSp>
        <p:nvGrpSpPr>
          <p:cNvPr name="Group 7" id="7"/>
          <p:cNvGrpSpPr/>
          <p:nvPr/>
        </p:nvGrpSpPr>
        <p:grpSpPr>
          <a:xfrm rot="0">
            <a:off x="1700206" y="1028700"/>
            <a:ext cx="15064190" cy="3721142"/>
            <a:chOff x="0" y="0"/>
            <a:chExt cx="3967523" cy="980054"/>
          </a:xfrm>
        </p:grpSpPr>
        <p:sp>
          <p:nvSpPr>
            <p:cNvPr name="Freeform 8" id="8"/>
            <p:cNvSpPr/>
            <p:nvPr/>
          </p:nvSpPr>
          <p:spPr>
            <a:xfrm flipH="false" flipV="false" rot="0">
              <a:off x="0" y="0"/>
              <a:ext cx="3967523" cy="980054"/>
            </a:xfrm>
            <a:custGeom>
              <a:avLst/>
              <a:gdLst/>
              <a:ahLst/>
              <a:cxnLst/>
              <a:rect r="r" b="b" t="t" l="l"/>
              <a:pathLst>
                <a:path h="980054" w="3967523">
                  <a:moveTo>
                    <a:pt x="0" y="0"/>
                  </a:moveTo>
                  <a:lnTo>
                    <a:pt x="3967523" y="0"/>
                  </a:lnTo>
                  <a:lnTo>
                    <a:pt x="3967523" y="980054"/>
                  </a:lnTo>
                  <a:lnTo>
                    <a:pt x="0" y="980054"/>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9" id="9"/>
            <p:cNvSpPr txBox="true"/>
            <p:nvPr/>
          </p:nvSpPr>
          <p:spPr>
            <a:xfrm>
              <a:off x="0" y="-57150"/>
              <a:ext cx="3967523" cy="1037204"/>
            </a:xfrm>
            <a:prstGeom prst="rect">
              <a:avLst/>
            </a:prstGeom>
          </p:spPr>
          <p:txBody>
            <a:bodyPr anchor="ctr" rtlCol="false" tIns="50800" lIns="50800" bIns="50800" rIns="50800"/>
            <a:lstStyle/>
            <a:p>
              <a:pPr algn="ctr">
                <a:lnSpc>
                  <a:spcPts val="3639"/>
                </a:lnSpc>
              </a:pPr>
            </a:p>
          </p:txBody>
        </p:sp>
      </p:grpSp>
      <p:sp>
        <p:nvSpPr>
          <p:cNvPr name="TextBox 10" id="10"/>
          <p:cNvSpPr txBox="true"/>
          <p:nvPr/>
        </p:nvSpPr>
        <p:spPr>
          <a:xfrm rot="0">
            <a:off x="2144905" y="983327"/>
            <a:ext cx="13687393" cy="3887470"/>
          </a:xfrm>
          <a:prstGeom prst="rect">
            <a:avLst/>
          </a:prstGeom>
        </p:spPr>
        <p:txBody>
          <a:bodyPr anchor="t" rtlCol="false" tIns="0" lIns="0" bIns="0" rIns="0">
            <a:spAutoFit/>
          </a:bodyPr>
          <a:lstStyle/>
          <a:p>
            <a:pPr algn="l">
              <a:lnSpc>
                <a:spcPts val="3079"/>
              </a:lnSpc>
            </a:pPr>
            <a:r>
              <a:rPr lang="en-US" b="true" sz="2199" spc="109">
                <a:solidFill>
                  <a:srgbClr val="000000"/>
                </a:solidFill>
                <a:latin typeface="Canva Sans Bold"/>
                <a:ea typeface="Canva Sans Bold"/>
                <a:cs typeface="Canva Sans Bold"/>
                <a:sym typeface="Canva Sans Bold"/>
              </a:rPr>
              <a:t>4. To quantify changes in joint roughness before and after direct shear testing.</a:t>
            </a:r>
          </a:p>
          <a:p>
            <a:pPr algn="l">
              <a:lnSpc>
                <a:spcPts val="3079"/>
              </a:lnSpc>
            </a:pPr>
            <a:r>
              <a:rPr lang="en-US" sz="2199" spc="109">
                <a:solidFill>
                  <a:srgbClr val="000000"/>
                </a:solidFill>
                <a:latin typeface="Canva Sans"/>
                <a:ea typeface="Canva Sans"/>
                <a:cs typeface="Canva Sans"/>
                <a:sym typeface="Canva Sans"/>
              </a:rPr>
              <a:t>Once the pre- and post- shear photogrammetric models are obtained, the next objective is to measure and quantify the degradation in joint roughness. This is done using scanline analysis, computation of Z₂ roughness parameters, and estimation of the Joint Roughness Coefficient (JRC) through different empirical models. Quantifying this change allows the relationship between surface morphology and mechanical response to be understood. Comparing roughness before and after shearing highlights how asperity breakage reduces JRC and influences shear strength, thus linking surface degradation directly with joint behavior.</a:t>
            </a:r>
          </a:p>
          <a:p>
            <a:pPr algn="l">
              <a:lnSpc>
                <a:spcPts val="3079"/>
              </a:lnSpc>
              <a:spcBef>
                <a:spcPct val="0"/>
              </a:spcBef>
            </a:pP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0">
            <a:off x="12114668" y="-3157079"/>
            <a:ext cx="15827806" cy="6707033"/>
          </a:xfrm>
          <a:custGeom>
            <a:avLst/>
            <a:gdLst/>
            <a:ahLst/>
            <a:cxnLst/>
            <a:rect r="r" b="b" t="t" l="l"/>
            <a:pathLst>
              <a:path h="6707033" w="15827806">
                <a:moveTo>
                  <a:pt x="0" y="0"/>
                </a:moveTo>
                <a:lnTo>
                  <a:pt x="15827806" y="0"/>
                </a:lnTo>
                <a:lnTo>
                  <a:pt x="15827806" y="6707033"/>
                </a:lnTo>
                <a:lnTo>
                  <a:pt x="0" y="6707033"/>
                </a:lnTo>
                <a:lnTo>
                  <a:pt x="0" y="0"/>
                </a:lnTo>
                <a:close/>
              </a:path>
            </a:pathLst>
          </a:custGeom>
          <a:blipFill>
            <a:blip r:embed="rId2"/>
            <a:stretch>
              <a:fillRect l="0" t="0" r="0" b="0"/>
            </a:stretch>
          </a:blipFill>
        </p:spPr>
      </p:sp>
      <p:sp>
        <p:nvSpPr>
          <p:cNvPr name="Freeform 3" id="3"/>
          <p:cNvSpPr/>
          <p:nvPr/>
        </p:nvSpPr>
        <p:spPr>
          <a:xfrm flipH="true" flipV="false" rot="-2120312">
            <a:off x="-2273262" y="8331539"/>
            <a:ext cx="12760102" cy="5407093"/>
          </a:xfrm>
          <a:custGeom>
            <a:avLst/>
            <a:gdLst/>
            <a:ahLst/>
            <a:cxnLst/>
            <a:rect r="r" b="b" t="t" l="l"/>
            <a:pathLst>
              <a:path h="5407093" w="12760102">
                <a:moveTo>
                  <a:pt x="12760102" y="0"/>
                </a:moveTo>
                <a:lnTo>
                  <a:pt x="0" y="0"/>
                </a:lnTo>
                <a:lnTo>
                  <a:pt x="0" y="5407093"/>
                </a:lnTo>
                <a:lnTo>
                  <a:pt x="12760102" y="5407093"/>
                </a:lnTo>
                <a:lnTo>
                  <a:pt x="12760102" y="0"/>
                </a:lnTo>
                <a:close/>
              </a:path>
            </a:pathLst>
          </a:custGeom>
          <a:blipFill>
            <a:blip r:embed="rId2"/>
            <a:stretch>
              <a:fillRect l="0" t="0" r="0" b="0"/>
            </a:stretch>
          </a:blipFill>
        </p:spPr>
      </p:sp>
      <p:grpSp>
        <p:nvGrpSpPr>
          <p:cNvPr name="Group 4" id="4"/>
          <p:cNvGrpSpPr/>
          <p:nvPr/>
        </p:nvGrpSpPr>
        <p:grpSpPr>
          <a:xfrm rot="0">
            <a:off x="-408865" y="-392510"/>
            <a:ext cx="1216675" cy="11072020"/>
            <a:chOff x="0" y="0"/>
            <a:chExt cx="320441" cy="2916088"/>
          </a:xfrm>
        </p:grpSpPr>
        <p:sp>
          <p:nvSpPr>
            <p:cNvPr name="Freeform 5" id="5"/>
            <p:cNvSpPr/>
            <p:nvPr/>
          </p:nvSpPr>
          <p:spPr>
            <a:xfrm flipH="false" flipV="false" rot="0">
              <a:off x="0" y="0"/>
              <a:ext cx="320441" cy="2916088"/>
            </a:xfrm>
            <a:custGeom>
              <a:avLst/>
              <a:gdLst/>
              <a:ahLst/>
              <a:cxnLst/>
              <a:rect r="r" b="b" t="t" l="l"/>
              <a:pathLst>
                <a:path h="2916088" w="320441">
                  <a:moveTo>
                    <a:pt x="0" y="0"/>
                  </a:moveTo>
                  <a:lnTo>
                    <a:pt x="320441" y="0"/>
                  </a:lnTo>
                  <a:lnTo>
                    <a:pt x="320441"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320441" cy="2973238"/>
            </a:xfrm>
            <a:prstGeom prst="rect">
              <a:avLst/>
            </a:prstGeom>
          </p:spPr>
          <p:txBody>
            <a:bodyPr anchor="ctr" rtlCol="false" tIns="50800" lIns="50800" bIns="50800" rIns="50800"/>
            <a:lstStyle/>
            <a:p>
              <a:pPr algn="ctr">
                <a:lnSpc>
                  <a:spcPts val="3639"/>
                </a:lnSpc>
              </a:pPr>
            </a:p>
          </p:txBody>
        </p:sp>
      </p:grpSp>
      <p:sp>
        <p:nvSpPr>
          <p:cNvPr name="Freeform 7" id="7"/>
          <p:cNvSpPr/>
          <p:nvPr/>
        </p:nvSpPr>
        <p:spPr>
          <a:xfrm flipH="false" flipV="false" rot="0">
            <a:off x="4239241" y="4722738"/>
            <a:ext cx="3242246" cy="3194094"/>
          </a:xfrm>
          <a:custGeom>
            <a:avLst/>
            <a:gdLst/>
            <a:ahLst/>
            <a:cxnLst/>
            <a:rect r="r" b="b" t="t" l="l"/>
            <a:pathLst>
              <a:path h="3194094" w="3242246">
                <a:moveTo>
                  <a:pt x="0" y="0"/>
                </a:moveTo>
                <a:lnTo>
                  <a:pt x="3242246" y="0"/>
                </a:lnTo>
                <a:lnTo>
                  <a:pt x="3242246" y="3194094"/>
                </a:lnTo>
                <a:lnTo>
                  <a:pt x="0" y="3194094"/>
                </a:lnTo>
                <a:lnTo>
                  <a:pt x="0" y="0"/>
                </a:lnTo>
                <a:close/>
              </a:path>
            </a:pathLst>
          </a:custGeom>
          <a:blipFill>
            <a:blip r:embed="rId3"/>
            <a:stretch>
              <a:fillRect l="0" t="0" r="0" b="0"/>
            </a:stretch>
          </a:blipFill>
        </p:spPr>
      </p:sp>
      <p:sp>
        <p:nvSpPr>
          <p:cNvPr name="TextBox 8" id="8"/>
          <p:cNvSpPr txBox="true"/>
          <p:nvPr/>
        </p:nvSpPr>
        <p:spPr>
          <a:xfrm rot="0">
            <a:off x="2417528" y="1410678"/>
            <a:ext cx="13750814" cy="3168650"/>
          </a:xfrm>
          <a:prstGeom prst="rect">
            <a:avLst/>
          </a:prstGeom>
        </p:spPr>
        <p:txBody>
          <a:bodyPr anchor="t" rtlCol="false" tIns="0" lIns="0" bIns="0" rIns="0">
            <a:spAutoFit/>
          </a:bodyPr>
          <a:lstStyle/>
          <a:p>
            <a:pPr algn="l">
              <a:lnSpc>
                <a:spcPts val="2800"/>
              </a:lnSpc>
            </a:pPr>
            <a:r>
              <a:rPr lang="en-US" b="true" sz="2000" spc="100">
                <a:solidFill>
                  <a:srgbClr val="000000"/>
                </a:solidFill>
                <a:latin typeface="Canva Sans Bold"/>
                <a:ea typeface="Canva Sans Bold"/>
                <a:cs typeface="Canva Sans Bold"/>
                <a:sym typeface="Canva Sans Bold"/>
              </a:rPr>
              <a:t>1. SAMPLE PREPARATION</a:t>
            </a:r>
          </a:p>
          <a:p>
            <a:pPr algn="l">
              <a:lnSpc>
                <a:spcPts val="2800"/>
              </a:lnSpc>
            </a:pP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Two Plaster of Paris (POP) joint samples are prepared using a mould such that the artificial </a:t>
            </a:r>
            <a:r>
              <a:rPr lang="en-US" sz="2000" spc="100">
                <a:solidFill>
                  <a:srgbClr val="000000"/>
                </a:solidFill>
                <a:latin typeface="Canva Sans"/>
                <a:ea typeface="Canva Sans"/>
                <a:cs typeface="Canva Sans"/>
                <a:sym typeface="Canva Sans"/>
              </a:rPr>
              <a:t>roughness p</a:t>
            </a:r>
            <a:r>
              <a:rPr lang="en-US" sz="2000" spc="100">
                <a:solidFill>
                  <a:srgbClr val="000000"/>
                </a:solidFill>
                <a:latin typeface="Canva Sans"/>
                <a:ea typeface="Canva Sans"/>
                <a:cs typeface="Canva Sans"/>
                <a:sym typeface="Canva Sans"/>
              </a:rPr>
              <a:t>attern to be imprinted directly onto the POP surfaces. The roughness profiles are created, which ensure that the upper and lower halves match accurately. After casting, the samples are kept for drying until they attain a constant weight to ensure stable testing conditions.</a:t>
            </a: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Sample Dimensions of Lower Half Sample and Upper Half Sample are 60 mm × 60 </a:t>
            </a:r>
            <a:r>
              <a:rPr lang="en-US" sz="2000" spc="100">
                <a:solidFill>
                  <a:srgbClr val="000000"/>
                </a:solidFill>
                <a:latin typeface="Canva Sans"/>
                <a:ea typeface="Canva Sans"/>
                <a:cs typeface="Canva Sans"/>
                <a:sym typeface="Canva Sans"/>
              </a:rPr>
              <a:t>mm × 25 mm and the Artificial asperities are imprinted on the bottom surface and on the top surface respectively and the after dried, the Constant weight is 82.3 g.</a:t>
            </a:r>
          </a:p>
        </p:txBody>
      </p:sp>
      <p:sp>
        <p:nvSpPr>
          <p:cNvPr name="TextBox 9" id="9"/>
          <p:cNvSpPr txBox="true"/>
          <p:nvPr/>
        </p:nvSpPr>
        <p:spPr>
          <a:xfrm rot="0">
            <a:off x="5379034" y="234538"/>
            <a:ext cx="10505268" cy="564515"/>
          </a:xfrm>
          <a:prstGeom prst="rect">
            <a:avLst/>
          </a:prstGeom>
        </p:spPr>
        <p:txBody>
          <a:bodyPr anchor="t" rtlCol="false" tIns="0" lIns="0" bIns="0" rIns="0">
            <a:spAutoFit/>
          </a:bodyPr>
          <a:lstStyle/>
          <a:p>
            <a:pPr algn="l">
              <a:lnSpc>
                <a:spcPts val="3879"/>
              </a:lnSpc>
            </a:pPr>
            <a:r>
              <a:rPr lang="en-US" b="true" sz="3999">
                <a:solidFill>
                  <a:srgbClr val="000000"/>
                </a:solidFill>
                <a:latin typeface="Telegraf Bold"/>
                <a:ea typeface="Telegraf Bold"/>
                <a:cs typeface="Telegraf Bold"/>
                <a:sym typeface="Telegraf Bold"/>
              </a:rPr>
              <a:t>METHODOLOGY</a:t>
            </a:r>
          </a:p>
        </p:txBody>
      </p:sp>
      <p:sp>
        <p:nvSpPr>
          <p:cNvPr name="TextBox 10" id="10"/>
          <p:cNvSpPr txBox="true"/>
          <p:nvPr/>
        </p:nvSpPr>
        <p:spPr>
          <a:xfrm rot="0">
            <a:off x="2268593" y="8012082"/>
            <a:ext cx="13750814" cy="2111375"/>
          </a:xfrm>
          <a:prstGeom prst="rect">
            <a:avLst/>
          </a:prstGeom>
        </p:spPr>
        <p:txBody>
          <a:bodyPr anchor="t" rtlCol="false" tIns="0" lIns="0" bIns="0" rIns="0">
            <a:spAutoFit/>
          </a:bodyPr>
          <a:lstStyle/>
          <a:p>
            <a:pPr algn="l">
              <a:lnSpc>
                <a:spcPts val="2800"/>
              </a:lnSpc>
            </a:pPr>
            <a:r>
              <a:rPr lang="en-US" sz="2000" spc="100" b="true">
                <a:solidFill>
                  <a:srgbClr val="000000"/>
                </a:solidFill>
                <a:latin typeface="Canva Sans Bold"/>
                <a:ea typeface="Canva Sans Bold"/>
                <a:cs typeface="Canva Sans Bold"/>
                <a:sym typeface="Canva Sans Bold"/>
              </a:rPr>
              <a:t>2. </a:t>
            </a:r>
            <a:r>
              <a:rPr lang="en-US" b="true" sz="2000" spc="100">
                <a:solidFill>
                  <a:srgbClr val="000000"/>
                </a:solidFill>
                <a:latin typeface="Canva Sans Bold"/>
                <a:ea typeface="Canva Sans Bold"/>
                <a:cs typeface="Canva Sans Bold"/>
                <a:sym typeface="Canva Sans Bold"/>
              </a:rPr>
              <a:t>PRE-SHEAR ROUGHNESS MEASUREMENT</a:t>
            </a: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 Photogrammetry is used to capture high-resolu</a:t>
            </a:r>
            <a:r>
              <a:rPr lang="en-US" sz="2000" spc="100">
                <a:solidFill>
                  <a:srgbClr val="000000"/>
                </a:solidFill>
                <a:latin typeface="Canva Sans"/>
                <a:ea typeface="Canva Sans"/>
                <a:cs typeface="Canva Sans"/>
                <a:sym typeface="Canva Sans"/>
              </a:rPr>
              <a:t>tion images of joint surfaces.</a:t>
            </a: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 A 3D model of the surface was generated and roughness indices (Z2, JRC-equivalent</a:t>
            </a:r>
            <a:r>
              <a:rPr lang="en-US" sz="2000" spc="100">
                <a:solidFill>
                  <a:srgbClr val="000000"/>
                </a:solidFill>
                <a:latin typeface="Canva Sans"/>
                <a:ea typeface="Canva Sans"/>
                <a:cs typeface="Canva Sans"/>
                <a:sym typeface="Canva Sans"/>
              </a:rPr>
              <a:t> </a:t>
            </a:r>
            <a:r>
              <a:rPr lang="en-US" sz="2000" spc="100">
                <a:solidFill>
                  <a:srgbClr val="000000"/>
                </a:solidFill>
                <a:latin typeface="Canva Sans"/>
                <a:ea typeface="Canva Sans"/>
                <a:cs typeface="Canva Sans"/>
                <a:sym typeface="Canva Sans"/>
              </a:rPr>
              <a:t>values) were    extracted.</a:t>
            </a: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Photos were taken with 70–80% overlap and uniform lighting to ensure accurate 3D reconstruction.</a:t>
            </a: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sp>
        <p:nvSpPr>
          <p:cNvPr name="TextBox 12" id="12"/>
          <p:cNvSpPr txBox="true"/>
          <p:nvPr/>
        </p:nvSpPr>
        <p:spPr>
          <a:xfrm rot="0">
            <a:off x="8072247" y="6067055"/>
            <a:ext cx="2441377" cy="448311"/>
          </a:xfrm>
          <a:prstGeom prst="rect">
            <a:avLst/>
          </a:prstGeom>
        </p:spPr>
        <p:txBody>
          <a:bodyPr anchor="t" rtlCol="false" tIns="0" lIns="0" bIns="0" rIns="0">
            <a:spAutoFit/>
          </a:bodyPr>
          <a:lstStyle/>
          <a:p>
            <a:pPr algn="ctr">
              <a:lnSpc>
                <a:spcPts val="3639"/>
              </a:lnSpc>
              <a:spcBef>
                <a:spcPct val="0"/>
              </a:spcBef>
            </a:pPr>
            <a:r>
              <a:rPr lang="en-US" b="true" sz="2599">
                <a:solidFill>
                  <a:srgbClr val="000000"/>
                </a:solidFill>
                <a:latin typeface="TT Hoves Bold"/>
                <a:ea typeface="TT Hoves Bold"/>
                <a:cs typeface="TT Hoves Bold"/>
                <a:sym typeface="TT Hoves Bold"/>
              </a:rPr>
              <a:t>fig. pop sample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0">
            <a:off x="12114668" y="-3157079"/>
            <a:ext cx="15827806" cy="6707033"/>
          </a:xfrm>
          <a:custGeom>
            <a:avLst/>
            <a:gdLst/>
            <a:ahLst/>
            <a:cxnLst/>
            <a:rect r="r" b="b" t="t" l="l"/>
            <a:pathLst>
              <a:path h="6707033" w="15827806">
                <a:moveTo>
                  <a:pt x="0" y="0"/>
                </a:moveTo>
                <a:lnTo>
                  <a:pt x="15827806" y="0"/>
                </a:lnTo>
                <a:lnTo>
                  <a:pt x="15827806" y="6707033"/>
                </a:lnTo>
                <a:lnTo>
                  <a:pt x="0" y="6707033"/>
                </a:lnTo>
                <a:lnTo>
                  <a:pt x="0" y="0"/>
                </a:lnTo>
                <a:close/>
              </a:path>
            </a:pathLst>
          </a:custGeom>
          <a:blipFill>
            <a:blip r:embed="rId2"/>
            <a:stretch>
              <a:fillRect l="0" t="0" r="0" b="0"/>
            </a:stretch>
          </a:blipFill>
        </p:spPr>
      </p:sp>
      <p:sp>
        <p:nvSpPr>
          <p:cNvPr name="Freeform 3" id="3"/>
          <p:cNvSpPr/>
          <p:nvPr/>
        </p:nvSpPr>
        <p:spPr>
          <a:xfrm flipH="true" flipV="false" rot="-2120312">
            <a:off x="-2273262" y="8331539"/>
            <a:ext cx="12760102" cy="5407093"/>
          </a:xfrm>
          <a:custGeom>
            <a:avLst/>
            <a:gdLst/>
            <a:ahLst/>
            <a:cxnLst/>
            <a:rect r="r" b="b" t="t" l="l"/>
            <a:pathLst>
              <a:path h="5407093" w="12760102">
                <a:moveTo>
                  <a:pt x="12760102" y="0"/>
                </a:moveTo>
                <a:lnTo>
                  <a:pt x="0" y="0"/>
                </a:lnTo>
                <a:lnTo>
                  <a:pt x="0" y="5407093"/>
                </a:lnTo>
                <a:lnTo>
                  <a:pt x="12760102" y="5407093"/>
                </a:lnTo>
                <a:lnTo>
                  <a:pt x="12760102" y="0"/>
                </a:lnTo>
                <a:close/>
              </a:path>
            </a:pathLst>
          </a:custGeom>
          <a:blipFill>
            <a:blip r:embed="rId2"/>
            <a:stretch>
              <a:fillRect l="0" t="0" r="0" b="0"/>
            </a:stretch>
          </a:blipFill>
        </p:spPr>
      </p:sp>
      <p:grpSp>
        <p:nvGrpSpPr>
          <p:cNvPr name="Group 4" id="4"/>
          <p:cNvGrpSpPr/>
          <p:nvPr/>
        </p:nvGrpSpPr>
        <p:grpSpPr>
          <a:xfrm rot="0">
            <a:off x="-408865" y="-392510"/>
            <a:ext cx="1216675" cy="11072020"/>
            <a:chOff x="0" y="0"/>
            <a:chExt cx="320441" cy="2916088"/>
          </a:xfrm>
        </p:grpSpPr>
        <p:sp>
          <p:nvSpPr>
            <p:cNvPr name="Freeform 5" id="5"/>
            <p:cNvSpPr/>
            <p:nvPr/>
          </p:nvSpPr>
          <p:spPr>
            <a:xfrm flipH="false" flipV="false" rot="0">
              <a:off x="0" y="0"/>
              <a:ext cx="320441" cy="2916088"/>
            </a:xfrm>
            <a:custGeom>
              <a:avLst/>
              <a:gdLst/>
              <a:ahLst/>
              <a:cxnLst/>
              <a:rect r="r" b="b" t="t" l="l"/>
              <a:pathLst>
                <a:path h="2916088" w="320441">
                  <a:moveTo>
                    <a:pt x="0" y="0"/>
                  </a:moveTo>
                  <a:lnTo>
                    <a:pt x="320441" y="0"/>
                  </a:lnTo>
                  <a:lnTo>
                    <a:pt x="320441"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320441" cy="2973238"/>
            </a:xfrm>
            <a:prstGeom prst="rect">
              <a:avLst/>
            </a:prstGeom>
          </p:spPr>
          <p:txBody>
            <a:bodyPr anchor="ctr" rtlCol="false" tIns="50800" lIns="50800" bIns="50800" rIns="50800"/>
            <a:lstStyle/>
            <a:p>
              <a:pPr algn="ctr">
                <a:lnSpc>
                  <a:spcPts val="3639"/>
                </a:lnSpc>
              </a:pPr>
            </a:p>
          </p:txBody>
        </p:sp>
      </p:grpSp>
      <p:sp>
        <p:nvSpPr>
          <p:cNvPr name="Freeform 7" id="7"/>
          <p:cNvSpPr/>
          <p:nvPr/>
        </p:nvSpPr>
        <p:spPr>
          <a:xfrm flipH="false" flipV="false" rot="0">
            <a:off x="5218890" y="4337785"/>
            <a:ext cx="3706964" cy="2361617"/>
          </a:xfrm>
          <a:custGeom>
            <a:avLst/>
            <a:gdLst/>
            <a:ahLst/>
            <a:cxnLst/>
            <a:rect r="r" b="b" t="t" l="l"/>
            <a:pathLst>
              <a:path h="2361617" w="3706964">
                <a:moveTo>
                  <a:pt x="0" y="0"/>
                </a:moveTo>
                <a:lnTo>
                  <a:pt x="3706964" y="0"/>
                </a:lnTo>
                <a:lnTo>
                  <a:pt x="3706964" y="2361617"/>
                </a:lnTo>
                <a:lnTo>
                  <a:pt x="0" y="2361617"/>
                </a:lnTo>
                <a:lnTo>
                  <a:pt x="0" y="0"/>
                </a:lnTo>
                <a:close/>
              </a:path>
            </a:pathLst>
          </a:custGeom>
          <a:blipFill>
            <a:blip r:embed="rId3"/>
            <a:stretch>
              <a:fillRect l="0" t="0" r="0" b="0"/>
            </a:stretch>
          </a:blipFill>
        </p:spPr>
      </p:sp>
      <p:sp>
        <p:nvSpPr>
          <p:cNvPr name="TextBox 8" id="8"/>
          <p:cNvSpPr txBox="true"/>
          <p:nvPr/>
        </p:nvSpPr>
        <p:spPr>
          <a:xfrm rot="0">
            <a:off x="2586938" y="548622"/>
            <a:ext cx="14084509" cy="3547110"/>
          </a:xfrm>
          <a:prstGeom prst="rect">
            <a:avLst/>
          </a:prstGeom>
        </p:spPr>
        <p:txBody>
          <a:bodyPr anchor="t" rtlCol="false" tIns="0" lIns="0" bIns="0" rIns="0">
            <a:spAutoFit/>
          </a:bodyPr>
          <a:lstStyle/>
          <a:p>
            <a:pPr algn="l">
              <a:lnSpc>
                <a:spcPts val="3079"/>
              </a:lnSpc>
            </a:pPr>
            <a:r>
              <a:rPr lang="en-US" sz="2199" spc="109">
                <a:solidFill>
                  <a:srgbClr val="000000"/>
                </a:solidFill>
                <a:latin typeface="Canva Sans"/>
                <a:ea typeface="Canva Sans"/>
                <a:cs typeface="Canva Sans"/>
                <a:sym typeface="Canva Sans"/>
              </a:rPr>
              <a:t> </a:t>
            </a:r>
            <a:r>
              <a:rPr lang="en-US" sz="2199" spc="109" b="true">
                <a:solidFill>
                  <a:srgbClr val="000000"/>
                </a:solidFill>
                <a:latin typeface="Canva Sans Bold"/>
                <a:ea typeface="Canva Sans Bold"/>
                <a:cs typeface="Canva Sans Bold"/>
                <a:sym typeface="Canva Sans Bold"/>
              </a:rPr>
              <a:t>  </a:t>
            </a:r>
            <a:r>
              <a:rPr lang="en-US" b="true" sz="2199" spc="109">
                <a:solidFill>
                  <a:srgbClr val="000000"/>
                </a:solidFill>
                <a:latin typeface="Canva Sans Bold"/>
                <a:ea typeface="Canva Sans Bold"/>
                <a:cs typeface="Canva Sans Bold"/>
                <a:sym typeface="Canva Sans Bold"/>
              </a:rPr>
              <a:t>3. DIRECT SHEAR TESTING</a:t>
            </a:r>
          </a:p>
          <a:p>
            <a:pPr algn="l">
              <a:lnSpc>
                <a:spcPts val="2800"/>
              </a:lnSpc>
            </a:pP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The lower POP sample is placed inside the lower half of the </a:t>
            </a:r>
            <a:r>
              <a:rPr lang="en-US" sz="2000" spc="100">
                <a:solidFill>
                  <a:srgbClr val="000000"/>
                </a:solidFill>
                <a:latin typeface="Canva Sans"/>
                <a:ea typeface="Canva Sans"/>
                <a:cs typeface="Canva Sans"/>
                <a:sym typeface="Canva Sans"/>
              </a:rPr>
              <a:t>shear box.</a:t>
            </a: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The upper POP sample is placed inside the upper half of the shear box.</a:t>
            </a: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 The two roughness profiles are aligned accurately, allowing peaks to fit properly.</a:t>
            </a: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An initial gap of approximately 0.5 mm exists before applying normal load, and this</a:t>
            </a:r>
          </a:p>
          <a:p>
            <a:pPr algn="l">
              <a:lnSpc>
                <a:spcPts val="2800"/>
              </a:lnSpc>
            </a:pPr>
            <a:r>
              <a:rPr lang="en-US" sz="2000" spc="100">
                <a:solidFill>
                  <a:srgbClr val="000000"/>
                </a:solidFill>
                <a:latin typeface="Canva Sans"/>
                <a:ea typeface="Canva Sans"/>
                <a:cs typeface="Canva Sans"/>
                <a:sym typeface="Canva Sans"/>
              </a:rPr>
              <a:t>gap closes when the load is applied.</a:t>
            </a: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 Tests were performed under controlled normal loads.</a:t>
            </a: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Peak shear strength, residual shear strength, and shear stiffness were computed.</a:t>
            </a: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Normal stress applied: 1.0 MPa.</a:t>
            </a:r>
          </a:p>
        </p:txBody>
      </p:sp>
      <p:sp>
        <p:nvSpPr>
          <p:cNvPr name="TextBox 9" id="9"/>
          <p:cNvSpPr txBox="true"/>
          <p:nvPr/>
        </p:nvSpPr>
        <p:spPr>
          <a:xfrm rot="0">
            <a:off x="2586938" y="7075564"/>
            <a:ext cx="13687393" cy="701675"/>
          </a:xfrm>
          <a:prstGeom prst="rect">
            <a:avLst/>
          </a:prstGeom>
        </p:spPr>
        <p:txBody>
          <a:bodyPr anchor="t" rtlCol="false" tIns="0" lIns="0" bIns="0" rIns="0">
            <a:spAutoFit/>
          </a:bodyPr>
          <a:lstStyle/>
          <a:p>
            <a:pPr algn="l">
              <a:lnSpc>
                <a:spcPts val="2800"/>
              </a:lnSpc>
            </a:pPr>
            <a:r>
              <a:rPr lang="en-US" sz="2000" spc="100">
                <a:solidFill>
                  <a:srgbClr val="000000"/>
                </a:solidFill>
                <a:latin typeface="Canva Sans"/>
                <a:ea typeface="Canva Sans"/>
                <a:cs typeface="Canva Sans"/>
                <a:sym typeface="Canva Sans"/>
              </a:rPr>
              <a:t> </a:t>
            </a:r>
            <a:r>
              <a:rPr lang="en-US" b="true" sz="2000" spc="100">
                <a:solidFill>
                  <a:srgbClr val="000000"/>
                </a:solidFill>
                <a:latin typeface="Canva Sans Bold"/>
                <a:ea typeface="Canva Sans Bold"/>
                <a:cs typeface="Canva Sans Bold"/>
                <a:sym typeface="Canva Sans Bold"/>
              </a:rPr>
              <a:t>4.</a:t>
            </a:r>
            <a:r>
              <a:rPr lang="en-US" b="true" sz="2000" spc="100">
                <a:solidFill>
                  <a:srgbClr val="000000"/>
                </a:solidFill>
                <a:latin typeface="Canva Sans Bold"/>
                <a:ea typeface="Canva Sans Bold"/>
                <a:cs typeface="Canva Sans Bold"/>
                <a:sym typeface="Canva Sans Bold"/>
              </a:rPr>
              <a:t> POST-SHEAR ROUGHNESS MEASUREMENT</a:t>
            </a:r>
          </a:p>
          <a:p>
            <a:pPr algn="l">
              <a:lnSpc>
                <a:spcPts val="2800"/>
              </a:lnSpc>
            </a:pPr>
            <a:r>
              <a:rPr lang="en-US" sz="2000" spc="100">
                <a:solidFill>
                  <a:srgbClr val="000000"/>
                </a:solidFill>
                <a:latin typeface="Canva Sans"/>
                <a:ea typeface="Canva Sans"/>
                <a:cs typeface="Canva Sans"/>
                <a:sym typeface="Canva Sans"/>
              </a:rPr>
              <a:t>The same photogrammetry procedure is repeated after shearing.</a:t>
            </a:r>
          </a:p>
        </p:txBody>
      </p:sp>
      <p:sp>
        <p:nvSpPr>
          <p:cNvPr name="TextBox 10" id="10"/>
          <p:cNvSpPr txBox="true"/>
          <p:nvPr/>
        </p:nvSpPr>
        <p:spPr>
          <a:xfrm rot="0">
            <a:off x="2586938" y="8153400"/>
            <a:ext cx="13687393" cy="1406525"/>
          </a:xfrm>
          <a:prstGeom prst="rect">
            <a:avLst/>
          </a:prstGeom>
        </p:spPr>
        <p:txBody>
          <a:bodyPr anchor="t" rtlCol="false" tIns="0" lIns="0" bIns="0" rIns="0">
            <a:spAutoFit/>
          </a:bodyPr>
          <a:lstStyle/>
          <a:p>
            <a:pPr algn="l">
              <a:lnSpc>
                <a:spcPts val="2800"/>
              </a:lnSpc>
            </a:pPr>
            <a:r>
              <a:rPr lang="en-US" b="true" sz="2000" spc="100">
                <a:solidFill>
                  <a:srgbClr val="000000"/>
                </a:solidFill>
                <a:latin typeface="Canva Sans Bold"/>
                <a:ea typeface="Canva Sans Bold"/>
                <a:cs typeface="Canva Sans Bold"/>
                <a:sym typeface="Canva Sans Bold"/>
              </a:rPr>
              <a:t>5 DATA ANALYSIS</a:t>
            </a:r>
          </a:p>
          <a:p>
            <a:pPr algn="l" marL="431801" indent="-215900" lvl="1">
              <a:lnSpc>
                <a:spcPts val="2800"/>
              </a:lnSpc>
              <a:buFont typeface="Arial"/>
              <a:buChar char="•"/>
            </a:pPr>
            <a:r>
              <a:rPr lang="en-US" b="true" sz="2000" spc="100">
                <a:solidFill>
                  <a:srgbClr val="000000"/>
                </a:solidFill>
                <a:latin typeface="Canva Sans Bold"/>
                <a:ea typeface="Canva Sans Bold"/>
                <a:cs typeface="Canva Sans Bold"/>
                <a:sym typeface="Canva Sans Bold"/>
              </a:rPr>
              <a:t> </a:t>
            </a:r>
            <a:r>
              <a:rPr lang="en-US" sz="2000" spc="100">
                <a:solidFill>
                  <a:srgbClr val="000000"/>
                </a:solidFill>
                <a:latin typeface="Canva Sans"/>
                <a:ea typeface="Canva Sans"/>
                <a:cs typeface="Canva Sans"/>
                <a:sym typeface="Canva Sans"/>
              </a:rPr>
              <a:t>Post-shear roughness are compared against pre-she</a:t>
            </a:r>
            <a:r>
              <a:rPr lang="en-US" sz="2000" spc="100">
                <a:solidFill>
                  <a:srgbClr val="000000"/>
                </a:solidFill>
                <a:latin typeface="Canva Sans"/>
                <a:ea typeface="Canva Sans"/>
                <a:cs typeface="Canva Sans"/>
                <a:sym typeface="Canva Sans"/>
              </a:rPr>
              <a:t>ar data.</a:t>
            </a: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 Degradation and asperity damage distribution are evaluated.</a:t>
            </a:r>
          </a:p>
          <a:p>
            <a:pPr algn="l" marL="431801" indent="-215900" lvl="1">
              <a:lnSpc>
                <a:spcPts val="2800"/>
              </a:lnSpc>
              <a:buFont typeface="Arial"/>
              <a:buChar char="•"/>
            </a:pPr>
            <a:r>
              <a:rPr lang="en-US" sz="2000" spc="100">
                <a:solidFill>
                  <a:srgbClr val="000000"/>
                </a:solidFill>
                <a:latin typeface="Canva Sans"/>
                <a:ea typeface="Canva Sans"/>
                <a:cs typeface="Canva Sans"/>
                <a:sym typeface="Canva Sans"/>
              </a:rPr>
              <a:t> Relationship between degradation and shear strength reduction are studied.</a:t>
            </a: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
        <p:nvSpPr>
          <p:cNvPr name="TextBox 12" id="12"/>
          <p:cNvSpPr txBox="true"/>
          <p:nvPr/>
        </p:nvSpPr>
        <p:spPr>
          <a:xfrm rot="0">
            <a:off x="9178400" y="5265863"/>
            <a:ext cx="5055989" cy="448311"/>
          </a:xfrm>
          <a:prstGeom prst="rect">
            <a:avLst/>
          </a:prstGeom>
        </p:spPr>
        <p:txBody>
          <a:bodyPr anchor="t" rtlCol="false" tIns="0" lIns="0" bIns="0" rIns="0">
            <a:spAutoFit/>
          </a:bodyPr>
          <a:lstStyle/>
          <a:p>
            <a:pPr algn="ctr">
              <a:lnSpc>
                <a:spcPts val="3639"/>
              </a:lnSpc>
              <a:spcBef>
                <a:spcPct val="0"/>
              </a:spcBef>
            </a:pPr>
            <a:r>
              <a:rPr lang="en-US" b="true" sz="2599">
                <a:solidFill>
                  <a:srgbClr val="000000"/>
                </a:solidFill>
                <a:latin typeface="TT Hoves Bold"/>
                <a:ea typeface="TT Hoves Bold"/>
                <a:cs typeface="TT Hoves Bold"/>
                <a:sym typeface="TT Hoves Bold"/>
              </a:rPr>
              <a:t>fig. Direct Shear Test Apparatus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1565348">
            <a:off x="-1362223" y="-2212276"/>
            <a:ext cx="10441422" cy="4424552"/>
          </a:xfrm>
          <a:custGeom>
            <a:avLst/>
            <a:gdLst/>
            <a:ahLst/>
            <a:cxnLst/>
            <a:rect r="r" b="b" t="t" l="l"/>
            <a:pathLst>
              <a:path h="4424552" w="10441422">
                <a:moveTo>
                  <a:pt x="10441421" y="0"/>
                </a:moveTo>
                <a:lnTo>
                  <a:pt x="0" y="0"/>
                </a:lnTo>
                <a:lnTo>
                  <a:pt x="0" y="4424552"/>
                </a:lnTo>
                <a:lnTo>
                  <a:pt x="10441421" y="4424552"/>
                </a:lnTo>
                <a:lnTo>
                  <a:pt x="10441421" y="0"/>
                </a:lnTo>
                <a:close/>
              </a:path>
            </a:pathLst>
          </a:custGeom>
          <a:blipFill>
            <a:blip r:embed="rId2"/>
            <a:stretch>
              <a:fillRect l="0" t="0" r="0" b="0"/>
            </a:stretch>
          </a:blipFill>
        </p:spPr>
      </p:sp>
      <p:sp>
        <p:nvSpPr>
          <p:cNvPr name="Freeform 3" id="3"/>
          <p:cNvSpPr/>
          <p:nvPr/>
        </p:nvSpPr>
        <p:spPr>
          <a:xfrm flipH="false" flipV="false" rot="8250927">
            <a:off x="5486162" y="7645079"/>
            <a:ext cx="7735476" cy="4631616"/>
          </a:xfrm>
          <a:custGeom>
            <a:avLst/>
            <a:gdLst/>
            <a:ahLst/>
            <a:cxnLst/>
            <a:rect r="r" b="b" t="t" l="l"/>
            <a:pathLst>
              <a:path h="4631616" w="7735476">
                <a:moveTo>
                  <a:pt x="0" y="0"/>
                </a:moveTo>
                <a:lnTo>
                  <a:pt x="7735475" y="0"/>
                </a:lnTo>
                <a:lnTo>
                  <a:pt x="7735475" y="4631616"/>
                </a:lnTo>
                <a:lnTo>
                  <a:pt x="0" y="4631616"/>
                </a:lnTo>
                <a:lnTo>
                  <a:pt x="0" y="0"/>
                </a:lnTo>
                <a:close/>
              </a:path>
            </a:pathLst>
          </a:custGeom>
          <a:blipFill>
            <a:blip r:embed="rId3"/>
            <a:stretch>
              <a:fillRect l="0" t="0" r="0" b="0"/>
            </a:stretch>
          </a:blipFill>
        </p:spPr>
      </p:sp>
      <p:grpSp>
        <p:nvGrpSpPr>
          <p:cNvPr name="Group 4" id="4"/>
          <p:cNvGrpSpPr/>
          <p:nvPr/>
        </p:nvGrpSpPr>
        <p:grpSpPr>
          <a:xfrm rot="0">
            <a:off x="17259300" y="-1208887"/>
            <a:ext cx="3945709" cy="14138330"/>
            <a:chOff x="0" y="0"/>
            <a:chExt cx="1039199" cy="3723675"/>
          </a:xfrm>
        </p:grpSpPr>
        <p:sp>
          <p:nvSpPr>
            <p:cNvPr name="Freeform 5" id="5"/>
            <p:cNvSpPr/>
            <p:nvPr/>
          </p:nvSpPr>
          <p:spPr>
            <a:xfrm flipH="false" flipV="false" rot="0">
              <a:off x="0" y="0"/>
              <a:ext cx="1039199" cy="3723675"/>
            </a:xfrm>
            <a:custGeom>
              <a:avLst/>
              <a:gdLst/>
              <a:ahLst/>
              <a:cxnLst/>
              <a:rect r="r" b="b" t="t" l="l"/>
              <a:pathLst>
                <a:path h="3723675" w="1039199">
                  <a:moveTo>
                    <a:pt x="0" y="0"/>
                  </a:moveTo>
                  <a:lnTo>
                    <a:pt x="1039199" y="0"/>
                  </a:lnTo>
                  <a:lnTo>
                    <a:pt x="1039199" y="3723675"/>
                  </a:lnTo>
                  <a:lnTo>
                    <a:pt x="0" y="3723675"/>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1039199" cy="3780825"/>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345405" y="2578436"/>
            <a:ext cx="8863802" cy="1774825"/>
          </a:xfrm>
          <a:prstGeom prst="rect">
            <a:avLst/>
          </a:prstGeom>
        </p:spPr>
        <p:txBody>
          <a:bodyPr anchor="t" rtlCol="false" tIns="0" lIns="0" bIns="0" rIns="0">
            <a:spAutoFit/>
          </a:bodyPr>
          <a:lstStyle/>
          <a:p>
            <a:pPr algn="l">
              <a:lnSpc>
                <a:spcPts val="3499"/>
              </a:lnSpc>
            </a:pPr>
            <a:r>
              <a:rPr lang="en-US" b="true" sz="2499" spc="124">
                <a:solidFill>
                  <a:srgbClr val="000000"/>
                </a:solidFill>
                <a:latin typeface="Telegraf Bold"/>
                <a:ea typeface="Telegraf Bold"/>
                <a:cs typeface="Telegraf Bold"/>
                <a:sym typeface="Telegraf Bold"/>
              </a:rPr>
              <a:t>1.</a:t>
            </a:r>
            <a:r>
              <a:rPr lang="en-US" sz="2499" spc="124">
                <a:solidFill>
                  <a:srgbClr val="000000"/>
                </a:solidFill>
                <a:latin typeface="Telegraf"/>
                <a:ea typeface="Telegraf"/>
                <a:cs typeface="Telegraf"/>
                <a:sym typeface="Telegraf"/>
              </a:rPr>
              <a:t> </a:t>
            </a:r>
            <a:r>
              <a:rPr lang="en-US" b="true" sz="2499" spc="124">
                <a:solidFill>
                  <a:srgbClr val="000000"/>
                </a:solidFill>
                <a:latin typeface="Telegraf Bold"/>
                <a:ea typeface="Telegraf Bold"/>
                <a:cs typeface="Telegraf Bold"/>
                <a:sym typeface="Telegraf Bold"/>
              </a:rPr>
              <a:t>POP SAMPLE PREPARATION</a:t>
            </a:r>
          </a:p>
          <a:p>
            <a:pPr algn="l">
              <a:lnSpc>
                <a:spcPts val="3499"/>
              </a:lnSpc>
            </a:pPr>
            <a:r>
              <a:rPr lang="en-US" sz="2499" spc="124">
                <a:solidFill>
                  <a:srgbClr val="000000"/>
                </a:solidFill>
                <a:latin typeface="Telegraf"/>
                <a:ea typeface="Telegraf"/>
                <a:cs typeface="Telegraf"/>
                <a:sym typeface="Telegraf"/>
              </a:rPr>
              <a:t> Samples are cast in a mold, dried to constant weight, and assembled in the shear</a:t>
            </a:r>
          </a:p>
          <a:p>
            <a:pPr algn="l">
              <a:lnSpc>
                <a:spcPts val="3499"/>
              </a:lnSpc>
              <a:spcBef>
                <a:spcPct val="0"/>
              </a:spcBef>
            </a:pPr>
            <a:r>
              <a:rPr lang="en-US" sz="2499" spc="124">
                <a:solidFill>
                  <a:srgbClr val="000000"/>
                </a:solidFill>
                <a:latin typeface="Telegraf"/>
                <a:ea typeface="Telegraf"/>
                <a:cs typeface="Telegraf"/>
                <a:sym typeface="Telegraf"/>
              </a:rPr>
              <a:t>box.</a:t>
            </a:r>
          </a:p>
        </p:txBody>
      </p:sp>
      <p:sp>
        <p:nvSpPr>
          <p:cNvPr name="TextBox 8" id="8"/>
          <p:cNvSpPr txBox="true"/>
          <p:nvPr/>
        </p:nvSpPr>
        <p:spPr>
          <a:xfrm rot="0">
            <a:off x="4937523" y="765493"/>
            <a:ext cx="10505268" cy="564515"/>
          </a:xfrm>
          <a:prstGeom prst="rect">
            <a:avLst/>
          </a:prstGeom>
        </p:spPr>
        <p:txBody>
          <a:bodyPr anchor="t" rtlCol="false" tIns="0" lIns="0" bIns="0" rIns="0">
            <a:spAutoFit/>
          </a:bodyPr>
          <a:lstStyle/>
          <a:p>
            <a:pPr algn="l">
              <a:lnSpc>
                <a:spcPts val="3879"/>
              </a:lnSpc>
            </a:pPr>
            <a:r>
              <a:rPr lang="en-US" b="true" sz="3999">
                <a:solidFill>
                  <a:srgbClr val="000000"/>
                </a:solidFill>
                <a:latin typeface="Telegraf Bold"/>
                <a:ea typeface="Telegraf Bold"/>
                <a:cs typeface="Telegraf Bold"/>
                <a:sym typeface="Telegraf Bold"/>
              </a:rPr>
              <a:t>WORK PROGRESS SO FAR</a:t>
            </a:r>
          </a:p>
        </p:txBody>
      </p:sp>
      <p:sp>
        <p:nvSpPr>
          <p:cNvPr name="TextBox 9" id="9"/>
          <p:cNvSpPr txBox="true"/>
          <p:nvPr/>
        </p:nvSpPr>
        <p:spPr>
          <a:xfrm rot="0">
            <a:off x="1326355" y="5156200"/>
            <a:ext cx="9627819" cy="4403725"/>
          </a:xfrm>
          <a:prstGeom prst="rect">
            <a:avLst/>
          </a:prstGeom>
        </p:spPr>
        <p:txBody>
          <a:bodyPr anchor="t" rtlCol="false" tIns="0" lIns="0" bIns="0" rIns="0">
            <a:spAutoFit/>
          </a:bodyPr>
          <a:lstStyle/>
          <a:p>
            <a:pPr algn="l">
              <a:lnSpc>
                <a:spcPts val="3499"/>
              </a:lnSpc>
            </a:pPr>
            <a:r>
              <a:rPr lang="en-US" b="true" sz="2499" spc="124">
                <a:solidFill>
                  <a:srgbClr val="000000"/>
                </a:solidFill>
                <a:latin typeface="Telegraf Bold"/>
                <a:ea typeface="Telegraf Bold"/>
                <a:cs typeface="Telegraf Bold"/>
                <a:sym typeface="Telegraf Bold"/>
              </a:rPr>
              <a:t>2. ROUGHNESS MEASUREMENT COMPLETED DIRECT SHEAR TEST</a:t>
            </a:r>
          </a:p>
          <a:p>
            <a:pPr algn="l" marL="539748" indent="-269874" lvl="1">
              <a:lnSpc>
                <a:spcPts val="3499"/>
              </a:lnSpc>
              <a:buFont typeface="Arial"/>
              <a:buChar char="•"/>
            </a:pPr>
            <a:r>
              <a:rPr lang="en-US" sz="2499" spc="124">
                <a:solidFill>
                  <a:srgbClr val="000000"/>
                </a:solidFill>
                <a:latin typeface="Telegraf"/>
                <a:ea typeface="Telegraf"/>
                <a:cs typeface="Telegraf"/>
                <a:sym typeface="Telegraf"/>
              </a:rPr>
              <a:t> Direct shear tests are successfully conducted on the prepared POP samples.</a:t>
            </a:r>
          </a:p>
          <a:p>
            <a:pPr algn="l" marL="539748" indent="-269874" lvl="1">
              <a:lnSpc>
                <a:spcPts val="3499"/>
              </a:lnSpc>
              <a:buFont typeface="Arial"/>
              <a:buChar char="•"/>
            </a:pPr>
            <a:r>
              <a:rPr lang="en-US" sz="2499" spc="124">
                <a:solidFill>
                  <a:srgbClr val="000000"/>
                </a:solidFill>
                <a:latin typeface="Telegraf"/>
                <a:ea typeface="Telegraf"/>
                <a:cs typeface="Telegraf"/>
                <a:sym typeface="Telegraf"/>
              </a:rPr>
              <a:t>Shear stress, horizontal displacement, and vertical deformation are recorded at regular</a:t>
            </a:r>
          </a:p>
          <a:p>
            <a:pPr algn="l" marL="539748" indent="-269874" lvl="1">
              <a:lnSpc>
                <a:spcPts val="3499"/>
              </a:lnSpc>
              <a:buFont typeface="Arial"/>
              <a:buChar char="•"/>
            </a:pPr>
            <a:r>
              <a:rPr lang="en-US" sz="2499" spc="124">
                <a:solidFill>
                  <a:srgbClr val="000000"/>
                </a:solidFill>
                <a:latin typeface="Telegraf"/>
                <a:ea typeface="Telegraf"/>
                <a:cs typeface="Telegraf"/>
                <a:sym typeface="Telegraf"/>
              </a:rPr>
              <a:t>intervals.</a:t>
            </a:r>
          </a:p>
          <a:p>
            <a:pPr algn="l" marL="539748" indent="-269874" lvl="1">
              <a:lnSpc>
                <a:spcPts val="3499"/>
              </a:lnSpc>
              <a:buFont typeface="Arial"/>
              <a:buChar char="•"/>
            </a:pPr>
            <a:r>
              <a:rPr lang="en-US" sz="2499" spc="124">
                <a:solidFill>
                  <a:srgbClr val="000000"/>
                </a:solidFill>
                <a:latin typeface="Telegraf"/>
                <a:ea typeface="Telegraf"/>
                <a:cs typeface="Telegraf"/>
                <a:sym typeface="Telegraf"/>
              </a:rPr>
              <a:t> Peak shear strength, dilation behavior, and residual strength are obtained from the test</a:t>
            </a:r>
          </a:p>
          <a:p>
            <a:pPr algn="l" marL="539748" indent="-269874" lvl="1">
              <a:lnSpc>
                <a:spcPts val="3499"/>
              </a:lnSpc>
              <a:buFont typeface="Arial"/>
              <a:buChar char="•"/>
            </a:pPr>
            <a:r>
              <a:rPr lang="en-US" sz="2499" spc="124">
                <a:solidFill>
                  <a:srgbClr val="000000"/>
                </a:solidFill>
                <a:latin typeface="Telegraf"/>
                <a:ea typeface="Telegraf"/>
                <a:cs typeface="Telegraf"/>
                <a:sym typeface="Telegraf"/>
              </a:rPr>
              <a:t>results.</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1565348">
            <a:off x="-1362223" y="-2212276"/>
            <a:ext cx="10441422" cy="4424552"/>
          </a:xfrm>
          <a:custGeom>
            <a:avLst/>
            <a:gdLst/>
            <a:ahLst/>
            <a:cxnLst/>
            <a:rect r="r" b="b" t="t" l="l"/>
            <a:pathLst>
              <a:path h="4424552" w="10441422">
                <a:moveTo>
                  <a:pt x="10441421" y="0"/>
                </a:moveTo>
                <a:lnTo>
                  <a:pt x="0" y="0"/>
                </a:lnTo>
                <a:lnTo>
                  <a:pt x="0" y="4424552"/>
                </a:lnTo>
                <a:lnTo>
                  <a:pt x="10441421" y="4424552"/>
                </a:lnTo>
                <a:lnTo>
                  <a:pt x="10441421" y="0"/>
                </a:lnTo>
                <a:close/>
              </a:path>
            </a:pathLst>
          </a:custGeom>
          <a:blipFill>
            <a:blip r:embed="rId2"/>
            <a:stretch>
              <a:fillRect l="0" t="0" r="0" b="0"/>
            </a:stretch>
          </a:blipFill>
        </p:spPr>
      </p:sp>
      <p:sp>
        <p:nvSpPr>
          <p:cNvPr name="Freeform 3" id="3"/>
          <p:cNvSpPr/>
          <p:nvPr/>
        </p:nvSpPr>
        <p:spPr>
          <a:xfrm flipH="false" flipV="false" rot="8250927">
            <a:off x="5486162" y="7645079"/>
            <a:ext cx="7735476" cy="4631616"/>
          </a:xfrm>
          <a:custGeom>
            <a:avLst/>
            <a:gdLst/>
            <a:ahLst/>
            <a:cxnLst/>
            <a:rect r="r" b="b" t="t" l="l"/>
            <a:pathLst>
              <a:path h="4631616" w="7735476">
                <a:moveTo>
                  <a:pt x="0" y="0"/>
                </a:moveTo>
                <a:lnTo>
                  <a:pt x="7735475" y="0"/>
                </a:lnTo>
                <a:lnTo>
                  <a:pt x="7735475" y="4631616"/>
                </a:lnTo>
                <a:lnTo>
                  <a:pt x="0" y="4631616"/>
                </a:lnTo>
                <a:lnTo>
                  <a:pt x="0" y="0"/>
                </a:lnTo>
                <a:close/>
              </a:path>
            </a:pathLst>
          </a:custGeom>
          <a:blipFill>
            <a:blip r:embed="rId3"/>
            <a:stretch>
              <a:fillRect l="0" t="0" r="0" b="0"/>
            </a:stretch>
          </a:blipFill>
        </p:spPr>
      </p:sp>
      <p:grpSp>
        <p:nvGrpSpPr>
          <p:cNvPr name="Group 4" id="4"/>
          <p:cNvGrpSpPr/>
          <p:nvPr/>
        </p:nvGrpSpPr>
        <p:grpSpPr>
          <a:xfrm rot="0">
            <a:off x="17259300" y="-1208887"/>
            <a:ext cx="3945709" cy="14138330"/>
            <a:chOff x="0" y="0"/>
            <a:chExt cx="1039199" cy="3723675"/>
          </a:xfrm>
        </p:grpSpPr>
        <p:sp>
          <p:nvSpPr>
            <p:cNvPr name="Freeform 5" id="5"/>
            <p:cNvSpPr/>
            <p:nvPr/>
          </p:nvSpPr>
          <p:spPr>
            <a:xfrm flipH="false" flipV="false" rot="0">
              <a:off x="0" y="0"/>
              <a:ext cx="1039199" cy="3723675"/>
            </a:xfrm>
            <a:custGeom>
              <a:avLst/>
              <a:gdLst/>
              <a:ahLst/>
              <a:cxnLst/>
              <a:rect r="r" b="b" t="t" l="l"/>
              <a:pathLst>
                <a:path h="3723675" w="1039199">
                  <a:moveTo>
                    <a:pt x="0" y="0"/>
                  </a:moveTo>
                  <a:lnTo>
                    <a:pt x="1039199" y="0"/>
                  </a:lnTo>
                  <a:lnTo>
                    <a:pt x="1039199" y="3723675"/>
                  </a:lnTo>
                  <a:lnTo>
                    <a:pt x="0" y="3723675"/>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1039199" cy="3780825"/>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028700" y="2090327"/>
            <a:ext cx="10599132" cy="3527425"/>
          </a:xfrm>
          <a:prstGeom prst="rect">
            <a:avLst/>
          </a:prstGeom>
        </p:spPr>
        <p:txBody>
          <a:bodyPr anchor="t" rtlCol="false" tIns="0" lIns="0" bIns="0" rIns="0">
            <a:spAutoFit/>
          </a:bodyPr>
          <a:lstStyle/>
          <a:p>
            <a:pPr algn="l">
              <a:lnSpc>
                <a:spcPts val="3499"/>
              </a:lnSpc>
            </a:pPr>
            <a:r>
              <a:rPr lang="en-US" b="true" sz="2499" spc="124">
                <a:solidFill>
                  <a:srgbClr val="000000"/>
                </a:solidFill>
                <a:latin typeface="Telegraf Bold"/>
                <a:ea typeface="Telegraf Bold"/>
                <a:cs typeface="Telegraf Bold"/>
                <a:sym typeface="Telegraf Bold"/>
              </a:rPr>
              <a:t>3. PRE-SHEAR AND POST-SHEAR PHOTOGRAMMETRY FOR SAMPLE SURFACE.</a:t>
            </a:r>
          </a:p>
          <a:p>
            <a:pPr algn="l" marL="539748" indent="-269874" lvl="1">
              <a:lnSpc>
                <a:spcPts val="3499"/>
              </a:lnSpc>
              <a:buFont typeface="Arial"/>
              <a:buChar char="•"/>
            </a:pPr>
            <a:r>
              <a:rPr lang="en-US" sz="2499" spc="124">
                <a:solidFill>
                  <a:srgbClr val="000000"/>
                </a:solidFill>
                <a:latin typeface="Telegraf"/>
                <a:ea typeface="Telegraf"/>
                <a:cs typeface="Telegraf"/>
                <a:sym typeface="Telegraf"/>
              </a:rPr>
              <a:t>Photogrammetry is performed on the joint surfaces before and after shearing to</a:t>
            </a:r>
          </a:p>
          <a:p>
            <a:pPr algn="l" marL="539748" indent="-269874" lvl="1">
              <a:lnSpc>
                <a:spcPts val="3499"/>
              </a:lnSpc>
              <a:buFont typeface="Arial"/>
              <a:buChar char="•"/>
            </a:pPr>
            <a:r>
              <a:rPr lang="en-US" sz="2499" spc="124">
                <a:solidFill>
                  <a:srgbClr val="000000"/>
                </a:solidFill>
                <a:latin typeface="Telegraf"/>
                <a:ea typeface="Telegraf"/>
                <a:cs typeface="Telegraf"/>
                <a:sym typeface="Telegraf"/>
              </a:rPr>
              <a:t>capture 3D roughness data.</a:t>
            </a:r>
          </a:p>
          <a:p>
            <a:pPr algn="l" marL="539748" indent="-269874" lvl="1">
              <a:lnSpc>
                <a:spcPts val="3499"/>
              </a:lnSpc>
              <a:buFont typeface="Arial"/>
              <a:buChar char="•"/>
            </a:pPr>
            <a:r>
              <a:rPr lang="en-US" sz="2499" spc="124">
                <a:solidFill>
                  <a:srgbClr val="000000"/>
                </a:solidFill>
                <a:latin typeface="Telegraf"/>
                <a:ea typeface="Telegraf"/>
                <a:cs typeface="Telegraf"/>
                <a:sym typeface="Telegraf"/>
              </a:rPr>
              <a:t> Roughness indices (asperity height, Z2, and JRC) reduce significantly after shearing,</a:t>
            </a:r>
          </a:p>
          <a:p>
            <a:pPr algn="l" marL="539748" indent="-269874" lvl="1">
              <a:lnSpc>
                <a:spcPts val="3499"/>
              </a:lnSpc>
              <a:buFont typeface="Arial"/>
              <a:buChar char="•"/>
            </a:pPr>
            <a:r>
              <a:rPr lang="en-US" sz="2499" spc="124">
                <a:solidFill>
                  <a:srgbClr val="000000"/>
                </a:solidFill>
                <a:latin typeface="Telegraf"/>
                <a:ea typeface="Telegraf"/>
                <a:cs typeface="Telegraf"/>
                <a:sym typeface="Telegraf"/>
              </a:rPr>
              <a:t>confirming the occurrence of asperity damage.</a:t>
            </a:r>
          </a:p>
        </p:txBody>
      </p:sp>
      <p:sp>
        <p:nvSpPr>
          <p:cNvPr name="TextBox 8" id="8"/>
          <p:cNvSpPr txBox="true"/>
          <p:nvPr/>
        </p:nvSpPr>
        <p:spPr>
          <a:xfrm rot="0">
            <a:off x="1028700" y="5966440"/>
            <a:ext cx="10599132" cy="3593485"/>
          </a:xfrm>
          <a:prstGeom prst="rect">
            <a:avLst/>
          </a:prstGeom>
        </p:spPr>
        <p:txBody>
          <a:bodyPr anchor="t" rtlCol="false" tIns="0" lIns="0" bIns="0" rIns="0">
            <a:spAutoFit/>
          </a:bodyPr>
          <a:lstStyle/>
          <a:p>
            <a:pPr algn="l">
              <a:lnSpc>
                <a:spcPts val="3533"/>
              </a:lnSpc>
            </a:pPr>
            <a:r>
              <a:rPr lang="en-US" b="true" sz="2524" spc="126">
                <a:solidFill>
                  <a:srgbClr val="000000"/>
                </a:solidFill>
                <a:latin typeface="Telegraf Bold"/>
                <a:ea typeface="Telegraf Bold"/>
                <a:cs typeface="Telegraf Bold"/>
                <a:sym typeface="Telegraf Bold"/>
              </a:rPr>
              <a:t>4. DATA ANALYSIS</a:t>
            </a:r>
          </a:p>
          <a:p>
            <a:pPr algn="l" marL="544976" indent="-272488" lvl="1">
              <a:lnSpc>
                <a:spcPts val="3533"/>
              </a:lnSpc>
              <a:buFont typeface="Arial"/>
              <a:buChar char="•"/>
            </a:pPr>
            <a:r>
              <a:rPr lang="en-US" sz="2524" spc="126">
                <a:solidFill>
                  <a:srgbClr val="000000"/>
                </a:solidFill>
                <a:latin typeface="Telegraf"/>
                <a:ea typeface="Telegraf"/>
                <a:cs typeface="Telegraf"/>
                <a:sym typeface="Telegraf"/>
              </a:rPr>
              <a:t>It demonstrates that asperity degradation leads to reduced peak strength and lower</a:t>
            </a:r>
          </a:p>
          <a:p>
            <a:pPr algn="l" marL="544976" indent="-272488" lvl="1">
              <a:lnSpc>
                <a:spcPts val="3533"/>
              </a:lnSpc>
              <a:buFont typeface="Arial"/>
              <a:buChar char="•"/>
            </a:pPr>
            <a:r>
              <a:rPr lang="en-US" sz="2524" spc="126">
                <a:solidFill>
                  <a:srgbClr val="000000"/>
                </a:solidFill>
                <a:latin typeface="Telegraf"/>
                <a:ea typeface="Telegraf"/>
                <a:cs typeface="Telegraf"/>
                <a:sym typeface="Telegraf"/>
              </a:rPr>
              <a:t>shear stiffness.</a:t>
            </a:r>
          </a:p>
          <a:p>
            <a:pPr algn="l" marL="544976" indent="-272488" lvl="1">
              <a:lnSpc>
                <a:spcPts val="3533"/>
              </a:lnSpc>
              <a:buFont typeface="Arial"/>
              <a:buChar char="•"/>
            </a:pPr>
            <a:r>
              <a:rPr lang="en-US" sz="2524" spc="126">
                <a:solidFill>
                  <a:srgbClr val="000000"/>
                </a:solidFill>
                <a:latin typeface="Telegraf"/>
                <a:ea typeface="Telegraf"/>
                <a:cs typeface="Telegraf"/>
                <a:sym typeface="Telegraf"/>
              </a:rPr>
              <a:t>It validates that surface morphology plays a critical role in controlling shear</a:t>
            </a:r>
          </a:p>
          <a:p>
            <a:pPr algn="l" marL="544976" indent="-272488" lvl="1">
              <a:lnSpc>
                <a:spcPts val="3533"/>
              </a:lnSpc>
              <a:buFont typeface="Arial"/>
              <a:buChar char="•"/>
            </a:pPr>
            <a:r>
              <a:rPr lang="en-US" sz="2524" spc="126">
                <a:solidFill>
                  <a:srgbClr val="000000"/>
                </a:solidFill>
                <a:latin typeface="Telegraf"/>
                <a:ea typeface="Telegraf"/>
                <a:cs typeface="Telegraf"/>
                <a:sym typeface="Telegraf"/>
              </a:rPr>
              <a:t>resistance, and photogrammetry effectively quantifies roughness evolution.</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1565348">
            <a:off x="-1362223" y="-2212276"/>
            <a:ext cx="10441422" cy="4424552"/>
          </a:xfrm>
          <a:custGeom>
            <a:avLst/>
            <a:gdLst/>
            <a:ahLst/>
            <a:cxnLst/>
            <a:rect r="r" b="b" t="t" l="l"/>
            <a:pathLst>
              <a:path h="4424552" w="10441422">
                <a:moveTo>
                  <a:pt x="10441421" y="0"/>
                </a:moveTo>
                <a:lnTo>
                  <a:pt x="0" y="0"/>
                </a:lnTo>
                <a:lnTo>
                  <a:pt x="0" y="4424552"/>
                </a:lnTo>
                <a:lnTo>
                  <a:pt x="10441421" y="4424552"/>
                </a:lnTo>
                <a:lnTo>
                  <a:pt x="10441421" y="0"/>
                </a:lnTo>
                <a:close/>
              </a:path>
            </a:pathLst>
          </a:custGeom>
          <a:blipFill>
            <a:blip r:embed="rId2"/>
            <a:stretch>
              <a:fillRect l="0" t="0" r="0" b="0"/>
            </a:stretch>
          </a:blipFill>
        </p:spPr>
      </p:sp>
      <p:sp>
        <p:nvSpPr>
          <p:cNvPr name="Freeform 3" id="3"/>
          <p:cNvSpPr/>
          <p:nvPr/>
        </p:nvSpPr>
        <p:spPr>
          <a:xfrm flipH="false" flipV="false" rot="8250927">
            <a:off x="5486162" y="7645079"/>
            <a:ext cx="7735476" cy="4631616"/>
          </a:xfrm>
          <a:custGeom>
            <a:avLst/>
            <a:gdLst/>
            <a:ahLst/>
            <a:cxnLst/>
            <a:rect r="r" b="b" t="t" l="l"/>
            <a:pathLst>
              <a:path h="4631616" w="7735476">
                <a:moveTo>
                  <a:pt x="0" y="0"/>
                </a:moveTo>
                <a:lnTo>
                  <a:pt x="7735475" y="0"/>
                </a:lnTo>
                <a:lnTo>
                  <a:pt x="7735475" y="4631616"/>
                </a:lnTo>
                <a:lnTo>
                  <a:pt x="0" y="4631616"/>
                </a:lnTo>
                <a:lnTo>
                  <a:pt x="0" y="0"/>
                </a:lnTo>
                <a:close/>
              </a:path>
            </a:pathLst>
          </a:custGeom>
          <a:blipFill>
            <a:blip r:embed="rId3"/>
            <a:stretch>
              <a:fillRect l="0" t="0" r="0" b="0"/>
            </a:stretch>
          </a:blipFill>
        </p:spPr>
      </p:sp>
      <p:grpSp>
        <p:nvGrpSpPr>
          <p:cNvPr name="Group 4" id="4"/>
          <p:cNvGrpSpPr/>
          <p:nvPr/>
        </p:nvGrpSpPr>
        <p:grpSpPr>
          <a:xfrm rot="0">
            <a:off x="17259300" y="-1208887"/>
            <a:ext cx="3945709" cy="14138330"/>
            <a:chOff x="0" y="0"/>
            <a:chExt cx="1039199" cy="3723675"/>
          </a:xfrm>
        </p:grpSpPr>
        <p:sp>
          <p:nvSpPr>
            <p:cNvPr name="Freeform 5" id="5"/>
            <p:cNvSpPr/>
            <p:nvPr/>
          </p:nvSpPr>
          <p:spPr>
            <a:xfrm flipH="false" flipV="false" rot="0">
              <a:off x="0" y="0"/>
              <a:ext cx="1039199" cy="3723675"/>
            </a:xfrm>
            <a:custGeom>
              <a:avLst/>
              <a:gdLst/>
              <a:ahLst/>
              <a:cxnLst/>
              <a:rect r="r" b="b" t="t" l="l"/>
              <a:pathLst>
                <a:path h="3723675" w="1039199">
                  <a:moveTo>
                    <a:pt x="0" y="0"/>
                  </a:moveTo>
                  <a:lnTo>
                    <a:pt x="1039199" y="0"/>
                  </a:lnTo>
                  <a:lnTo>
                    <a:pt x="1039199" y="3723675"/>
                  </a:lnTo>
                  <a:lnTo>
                    <a:pt x="0" y="3723675"/>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1039199" cy="3780825"/>
            </a:xfrm>
            <a:prstGeom prst="rect">
              <a:avLst/>
            </a:prstGeom>
          </p:spPr>
          <p:txBody>
            <a:bodyPr anchor="ctr" rtlCol="false" tIns="50800" lIns="50800" bIns="50800" rIns="50800"/>
            <a:lstStyle/>
            <a:p>
              <a:pPr algn="ctr">
                <a:lnSpc>
                  <a:spcPts val="3639"/>
                </a:lnSpc>
              </a:pPr>
            </a:p>
          </p:txBody>
        </p:sp>
      </p:grpSp>
      <p:sp>
        <p:nvSpPr>
          <p:cNvPr name="Freeform 7" id="7"/>
          <p:cNvSpPr/>
          <p:nvPr/>
        </p:nvSpPr>
        <p:spPr>
          <a:xfrm flipH="false" flipV="false" rot="0">
            <a:off x="1495313" y="3314438"/>
            <a:ext cx="3641565" cy="2773699"/>
          </a:xfrm>
          <a:custGeom>
            <a:avLst/>
            <a:gdLst/>
            <a:ahLst/>
            <a:cxnLst/>
            <a:rect r="r" b="b" t="t" l="l"/>
            <a:pathLst>
              <a:path h="2773699" w="3641565">
                <a:moveTo>
                  <a:pt x="0" y="0"/>
                </a:moveTo>
                <a:lnTo>
                  <a:pt x="3641565" y="0"/>
                </a:lnTo>
                <a:lnTo>
                  <a:pt x="3641565" y="2773699"/>
                </a:lnTo>
                <a:lnTo>
                  <a:pt x="0" y="2773699"/>
                </a:lnTo>
                <a:lnTo>
                  <a:pt x="0" y="0"/>
                </a:lnTo>
                <a:close/>
              </a:path>
            </a:pathLst>
          </a:custGeom>
          <a:blipFill>
            <a:blip r:embed="rId4"/>
            <a:stretch>
              <a:fillRect l="0" t="0" r="0" b="-9962"/>
            </a:stretch>
          </a:blipFill>
        </p:spPr>
      </p:sp>
      <p:sp>
        <p:nvSpPr>
          <p:cNvPr name="Freeform 8" id="8"/>
          <p:cNvSpPr/>
          <p:nvPr/>
        </p:nvSpPr>
        <p:spPr>
          <a:xfrm flipH="false" flipV="false" rot="0">
            <a:off x="5674973" y="3314438"/>
            <a:ext cx="2681255" cy="2773699"/>
          </a:xfrm>
          <a:custGeom>
            <a:avLst/>
            <a:gdLst/>
            <a:ahLst/>
            <a:cxnLst/>
            <a:rect r="r" b="b" t="t" l="l"/>
            <a:pathLst>
              <a:path h="2773699" w="2681255">
                <a:moveTo>
                  <a:pt x="0" y="0"/>
                </a:moveTo>
                <a:lnTo>
                  <a:pt x="2681255" y="0"/>
                </a:lnTo>
                <a:lnTo>
                  <a:pt x="2681255" y="2773699"/>
                </a:lnTo>
                <a:lnTo>
                  <a:pt x="0" y="2773699"/>
                </a:lnTo>
                <a:lnTo>
                  <a:pt x="0" y="0"/>
                </a:lnTo>
                <a:close/>
              </a:path>
            </a:pathLst>
          </a:custGeom>
          <a:blipFill>
            <a:blip r:embed="rId5"/>
            <a:stretch>
              <a:fillRect l="-1108" t="0" r="-1108" b="0"/>
            </a:stretch>
          </a:blipFill>
        </p:spPr>
      </p:sp>
      <p:graphicFrame>
        <p:nvGraphicFramePr>
          <p:cNvPr name="Object 9" id="9"/>
          <p:cNvGraphicFramePr/>
          <p:nvPr/>
        </p:nvGraphicFramePr>
        <p:xfrm>
          <a:off x="11842576" y="4634750"/>
          <a:ext cx="7543800" cy="8172450"/>
        </p:xfrm>
        <a:graphic>
          <a:graphicData uri="http://schemas.openxmlformats.org/presentationml/2006/ole">
            <p:oleObj imgW="9182100" imgH="9804400" r:id="rId7" progId="Excel.Sheet.12" name="Worksheet">
              <p:embed/>
              <p:pic>
                <p:nvPicPr>
                  <p:cNvPr name="" id="0"/>
                  <p:cNvPicPr/>
                  <p:nvPr/>
                </p:nvPicPr>
                <p:blipFill>
                  <a:blip r:embed="rId6"/>
                  <a:stretch>
                    <a:fillRect/>
                  </a:stretch>
                </p:blipFill>
                <p:spPr>
                  <a:xfrm>
                    <a:off x="1270000" y="1270000"/>
                    <a:ext cx="1270000" cy="1270000"/>
                  </a:xfrm>
                  <a:prstGeom prst="rect"/>
                </p:spPr>
              </p:pic>
            </p:oleObj>
          </a:graphicData>
        </a:graphic>
      </p:graphicFrame>
      <p:sp>
        <p:nvSpPr>
          <p:cNvPr name="TextBox 10" id="10"/>
          <p:cNvSpPr txBox="true"/>
          <p:nvPr/>
        </p:nvSpPr>
        <p:spPr>
          <a:xfrm rot="0">
            <a:off x="1326355" y="1497068"/>
            <a:ext cx="7817645" cy="372745"/>
          </a:xfrm>
          <a:prstGeom prst="rect">
            <a:avLst/>
          </a:prstGeom>
        </p:spPr>
        <p:txBody>
          <a:bodyPr anchor="t" rtlCol="false" tIns="0" lIns="0" bIns="0" rIns="0">
            <a:spAutoFit/>
          </a:bodyPr>
          <a:lstStyle/>
          <a:p>
            <a:pPr algn="l">
              <a:lnSpc>
                <a:spcPts val="3079"/>
              </a:lnSpc>
              <a:spcBef>
                <a:spcPct val="0"/>
              </a:spcBef>
            </a:pPr>
            <a:r>
              <a:rPr lang="en-US" b="true" sz="2199" spc="109">
                <a:solidFill>
                  <a:srgbClr val="000000"/>
                </a:solidFill>
                <a:latin typeface="Canva Sans Bold"/>
                <a:ea typeface="Canva Sans Bold"/>
                <a:cs typeface="Canva Sans Bold"/>
                <a:sym typeface="Canva Sans Bold"/>
              </a:rPr>
              <a:t> 1.PRE-SHEAR PHOTOGRAMMETRY ANALYSIS</a:t>
            </a:r>
          </a:p>
        </p:txBody>
      </p:sp>
      <p:sp>
        <p:nvSpPr>
          <p:cNvPr name="TextBox 11" id="11"/>
          <p:cNvSpPr txBox="true"/>
          <p:nvPr/>
        </p:nvSpPr>
        <p:spPr>
          <a:xfrm rot="0">
            <a:off x="4721323" y="465198"/>
            <a:ext cx="10505268" cy="564515"/>
          </a:xfrm>
          <a:prstGeom prst="rect">
            <a:avLst/>
          </a:prstGeom>
        </p:spPr>
        <p:txBody>
          <a:bodyPr anchor="t" rtlCol="false" tIns="0" lIns="0" bIns="0" rIns="0">
            <a:spAutoFit/>
          </a:bodyPr>
          <a:lstStyle/>
          <a:p>
            <a:pPr algn="l">
              <a:lnSpc>
                <a:spcPts val="3879"/>
              </a:lnSpc>
            </a:pPr>
            <a:r>
              <a:rPr lang="en-US" b="true" sz="3999">
                <a:solidFill>
                  <a:srgbClr val="000000"/>
                </a:solidFill>
                <a:latin typeface="Telegraf Bold"/>
                <a:ea typeface="Telegraf Bold"/>
                <a:cs typeface="Telegraf Bold"/>
                <a:sym typeface="Telegraf Bold"/>
              </a:rPr>
              <a:t>FINDINGS/RESULT</a:t>
            </a:r>
          </a:p>
        </p:txBody>
      </p:sp>
      <p:sp>
        <p:nvSpPr>
          <p:cNvPr name="TextBox 12" id="12"/>
          <p:cNvSpPr txBox="true"/>
          <p:nvPr/>
        </p:nvSpPr>
        <p:spPr>
          <a:xfrm rot="0">
            <a:off x="1495313" y="2327014"/>
            <a:ext cx="10165965" cy="701675"/>
          </a:xfrm>
          <a:prstGeom prst="rect">
            <a:avLst/>
          </a:prstGeom>
        </p:spPr>
        <p:txBody>
          <a:bodyPr anchor="t" rtlCol="false" tIns="0" lIns="0" bIns="0" rIns="0">
            <a:spAutoFit/>
          </a:bodyPr>
          <a:lstStyle/>
          <a:p>
            <a:pPr algn="l">
              <a:lnSpc>
                <a:spcPts val="2800"/>
              </a:lnSpc>
              <a:spcBef>
                <a:spcPct val="0"/>
              </a:spcBef>
            </a:pPr>
            <a:r>
              <a:rPr lang="en-US" sz="2000" spc="100">
                <a:solidFill>
                  <a:srgbClr val="000000"/>
                </a:solidFill>
                <a:latin typeface="Canva Sans"/>
                <a:ea typeface="Canva Sans"/>
                <a:cs typeface="Canva Sans"/>
                <a:sym typeface="Canva Sans"/>
              </a:rPr>
              <a:t>Surface Profile Extraction Data (12 Scanlines) across sample surface (in cloudcompare)</a:t>
            </a:r>
          </a:p>
        </p:txBody>
      </p:sp>
      <p:sp>
        <p:nvSpPr>
          <p:cNvPr name="TextBox 13" id="13"/>
          <p:cNvSpPr txBox="true"/>
          <p:nvPr/>
        </p:nvSpPr>
        <p:spPr>
          <a:xfrm rot="0">
            <a:off x="1495313" y="7194094"/>
            <a:ext cx="7817645" cy="349250"/>
          </a:xfrm>
          <a:prstGeom prst="rect">
            <a:avLst/>
          </a:prstGeom>
        </p:spPr>
        <p:txBody>
          <a:bodyPr anchor="t" rtlCol="false" tIns="0" lIns="0" bIns="0" rIns="0">
            <a:spAutoFit/>
          </a:bodyPr>
          <a:lstStyle/>
          <a:p>
            <a:pPr algn="l">
              <a:lnSpc>
                <a:spcPts val="2800"/>
              </a:lnSpc>
              <a:spcBef>
                <a:spcPct val="0"/>
              </a:spcBef>
            </a:pPr>
            <a:r>
              <a:rPr lang="en-US" b="true" sz="2000" spc="100">
                <a:solidFill>
                  <a:srgbClr val="000000"/>
                </a:solidFill>
                <a:latin typeface="Canva Sans Bold"/>
                <a:ea typeface="Canva Sans Bold"/>
                <a:cs typeface="Canva Sans Bold"/>
                <a:sym typeface="Canva Sans Bold"/>
              </a:rPr>
              <a:t>1.1.  STATISTICAL ANALYSIS</a:t>
            </a:r>
          </a:p>
        </p:txBody>
      </p:sp>
      <p:sp>
        <p:nvSpPr>
          <p:cNvPr name="TextBox 14" id="14"/>
          <p:cNvSpPr txBox="true"/>
          <p:nvPr/>
        </p:nvSpPr>
        <p:spPr>
          <a:xfrm rot="0">
            <a:off x="1676610" y="8264068"/>
            <a:ext cx="9984668" cy="1406525"/>
          </a:xfrm>
          <a:prstGeom prst="rect">
            <a:avLst/>
          </a:prstGeom>
        </p:spPr>
        <p:txBody>
          <a:bodyPr anchor="t" rtlCol="false" tIns="0" lIns="0" bIns="0" rIns="0">
            <a:spAutoFit/>
          </a:bodyPr>
          <a:lstStyle/>
          <a:p>
            <a:pPr algn="l">
              <a:lnSpc>
                <a:spcPts val="2800"/>
              </a:lnSpc>
            </a:pPr>
            <a:r>
              <a:rPr lang="en-US" sz="2000" spc="100" b="true">
                <a:solidFill>
                  <a:srgbClr val="000000"/>
                </a:solidFill>
                <a:latin typeface="Canva Sans Bold"/>
                <a:ea typeface="Canva Sans Bold"/>
                <a:cs typeface="Canva Sans Bold"/>
                <a:sym typeface="Canva Sans Bold"/>
              </a:rPr>
              <a:t>Maxim</a:t>
            </a:r>
            <a:r>
              <a:rPr lang="en-US" b="true" sz="2000" spc="100">
                <a:solidFill>
                  <a:srgbClr val="000000"/>
                </a:solidFill>
                <a:latin typeface="Canva Sans Bold"/>
                <a:ea typeface="Canva Sans Bold"/>
                <a:cs typeface="Canva Sans Bold"/>
                <a:sym typeface="Canva Sans Bold"/>
              </a:rPr>
              <a:t>um asperity</a:t>
            </a:r>
            <a:r>
              <a:rPr lang="en-US" sz="2000" spc="100">
                <a:solidFill>
                  <a:srgbClr val="000000"/>
                </a:solidFill>
                <a:latin typeface="Canva Sans"/>
                <a:ea typeface="Canva Sans"/>
                <a:cs typeface="Canva Sans"/>
                <a:sym typeface="Canva Sans"/>
              </a:rPr>
              <a:t>: 1.70 mm (from Scanline 3 and 5)</a:t>
            </a:r>
          </a:p>
          <a:p>
            <a:pPr algn="l">
              <a:lnSpc>
                <a:spcPts val="2800"/>
              </a:lnSpc>
              <a:spcBef>
                <a:spcPct val="0"/>
              </a:spcBef>
            </a:pPr>
            <a:r>
              <a:rPr lang="en-US" sz="2000" spc="100">
                <a:solidFill>
                  <a:srgbClr val="000000"/>
                </a:solidFill>
                <a:latin typeface="Canva Sans"/>
                <a:ea typeface="Canva Sans"/>
                <a:cs typeface="Canva Sans"/>
                <a:sym typeface="Canva Sans"/>
              </a:rPr>
              <a:t>A maximum asperity of 1.70 mm indicates a significant vertical irregularity on the rock joint surface. This value is a direct measure of the peak-to-trough height of the largest roughness feature found along the scanline.</a:t>
            </a:r>
          </a:p>
        </p:txBody>
      </p:sp>
      <p:sp>
        <p:nvSpPr>
          <p:cNvPr name="TextBox 15" id="15"/>
          <p:cNvSpPr txBox="true"/>
          <p:nvPr/>
        </p:nvSpPr>
        <p:spPr>
          <a:xfrm rot="0">
            <a:off x="1495313" y="6335787"/>
            <a:ext cx="3273177" cy="276225"/>
          </a:xfrm>
          <a:prstGeom prst="rect">
            <a:avLst/>
          </a:prstGeom>
        </p:spPr>
        <p:txBody>
          <a:bodyPr anchor="t" rtlCol="false" tIns="0" lIns="0" bIns="0" rIns="0">
            <a:spAutoFit/>
          </a:bodyPr>
          <a:lstStyle/>
          <a:p>
            <a:pPr algn="ctr">
              <a:lnSpc>
                <a:spcPts val="2100"/>
              </a:lnSpc>
              <a:spcBef>
                <a:spcPct val="0"/>
              </a:spcBef>
            </a:pPr>
            <a:r>
              <a:rPr lang="en-US" b="true" sz="1500" spc="-120">
                <a:solidFill>
                  <a:srgbClr val="000000"/>
                </a:solidFill>
                <a:latin typeface="Telegraf Bold"/>
                <a:ea typeface="Telegraf Bold"/>
                <a:cs typeface="Telegraf Bold"/>
                <a:sym typeface="Telegraf Bold"/>
              </a:rPr>
              <a:t>FIG. POINT CLOUD OF THE 3D SURFACE </a:t>
            </a:r>
          </a:p>
        </p:txBody>
      </p:sp>
      <p:sp>
        <p:nvSpPr>
          <p:cNvPr name="TextBox 16" id="16"/>
          <p:cNvSpPr txBox="true"/>
          <p:nvPr/>
        </p:nvSpPr>
        <p:spPr>
          <a:xfrm rot="0">
            <a:off x="5611333" y="6403519"/>
            <a:ext cx="2808536" cy="542925"/>
          </a:xfrm>
          <a:prstGeom prst="rect">
            <a:avLst/>
          </a:prstGeom>
        </p:spPr>
        <p:txBody>
          <a:bodyPr anchor="t" rtlCol="false" tIns="0" lIns="0" bIns="0" rIns="0">
            <a:spAutoFit/>
          </a:bodyPr>
          <a:lstStyle/>
          <a:p>
            <a:pPr algn="ctr">
              <a:lnSpc>
                <a:spcPts val="2100"/>
              </a:lnSpc>
              <a:spcBef>
                <a:spcPct val="0"/>
              </a:spcBef>
            </a:pPr>
            <a:r>
              <a:rPr lang="en-US" b="true" sz="1500" spc="-120">
                <a:solidFill>
                  <a:srgbClr val="000000"/>
                </a:solidFill>
                <a:latin typeface="Telegraf Bold"/>
                <a:ea typeface="Telegraf Bold"/>
                <a:cs typeface="Telegraf Bold"/>
                <a:sym typeface="Telegraf Bold"/>
              </a:rPr>
              <a:t>FIG. THE IMAGE OBTAINED FROM </a:t>
            </a:r>
          </a:p>
          <a:p>
            <a:pPr algn="ctr">
              <a:lnSpc>
                <a:spcPts val="2100"/>
              </a:lnSpc>
              <a:spcBef>
                <a:spcPct val="0"/>
              </a:spcBef>
            </a:pPr>
            <a:r>
              <a:rPr lang="en-US" b="true" sz="1500" spc="-120">
                <a:solidFill>
                  <a:srgbClr val="000000"/>
                </a:solidFill>
                <a:latin typeface="Telegraf Bold"/>
                <a:ea typeface="Telegraf Bold"/>
                <a:cs typeface="Telegraf Bold"/>
                <a:sym typeface="Telegraf Bold"/>
              </a:rPr>
              <a:t>3D SCANNING</a:t>
            </a:r>
          </a:p>
        </p:txBody>
      </p:sp>
      <p:sp>
        <p:nvSpPr>
          <p:cNvPr name="TextBox 17" id="17"/>
          <p:cNvSpPr txBox="true"/>
          <p:nvPr/>
        </p:nvSpPr>
        <p:spPr>
          <a:xfrm rot="0">
            <a:off x="1676610" y="7729081"/>
            <a:ext cx="9155073" cy="349250"/>
          </a:xfrm>
          <a:prstGeom prst="rect">
            <a:avLst/>
          </a:prstGeom>
        </p:spPr>
        <p:txBody>
          <a:bodyPr anchor="t" rtlCol="false" tIns="0" lIns="0" bIns="0" rIns="0">
            <a:spAutoFit/>
          </a:bodyPr>
          <a:lstStyle/>
          <a:p>
            <a:pPr algn="ctr">
              <a:lnSpc>
                <a:spcPts val="2800"/>
              </a:lnSpc>
              <a:spcBef>
                <a:spcPct val="0"/>
              </a:spcBef>
            </a:pPr>
            <a:r>
              <a:rPr lang="en-US" sz="2000" spc="-160">
                <a:solidFill>
                  <a:srgbClr val="000000"/>
                </a:solidFill>
                <a:latin typeface="Canva Sans"/>
                <a:ea typeface="Canva Sans"/>
                <a:cs typeface="Canva Sans"/>
                <a:sym typeface="Canva Sans"/>
              </a:rPr>
              <a:t>(CREST AND TROUGH COORDINATES MEASURED IN MM; ASPERITY = CREST - TROUGH)</a:t>
            </a:r>
          </a:p>
        </p:txBody>
      </p:sp>
      <p:sp>
        <p:nvSpPr>
          <p:cNvPr name="TextBox 18" id="1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DAG5yZV9P68</dc:identifier>
  <dcterms:modified xsi:type="dcterms:W3CDTF">2011-08-01T06:04:30Z</dcterms:modified>
  <cp:revision>1</cp:revision>
  <dc:title>Pratibha mankaran harsh kirti</dc:title>
</cp:coreProperties>
</file>